
<file path=[Content_Types].xml><?xml version="1.0" encoding="utf-8"?>
<Types xmlns="http://schemas.openxmlformats.org/package/2006/content-types">
  <Override PartName="/ppt/theme/themeOverride3.xml" ContentType="application/vnd.openxmlformats-officedocument.themeOverride+xml"/>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heme/themeOverride2.xml" ContentType="application/vnd.openxmlformats-officedocument.themeOverr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Layouts/slideLayout13.xml" ContentType="application/vnd.openxmlformats-officedocument.presentationml.slideLayou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theme/themeOverride7.xml" ContentType="application/vnd.openxmlformats-officedocument.themeOverr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Layouts/slideLayout12.xml" ContentType="application/vnd.openxmlformats-officedocument.presentationml.slideLayou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theme/themeOverride6.xml" ContentType="application/vnd.openxmlformats-officedocument.themeOverr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theme/themeOverride4.xml" ContentType="application/vnd.openxmlformats-officedocument.themeOverr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theme/themeOverride5.xml" ContentType="application/vnd.openxmlformats-officedocument.themeOverr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9"/>
  </p:notesMasterIdLst>
  <p:sldIdLst>
    <p:sldId id="257" r:id="rId2"/>
    <p:sldId id="258" r:id="rId3"/>
    <p:sldId id="259" r:id="rId4"/>
    <p:sldId id="260" r:id="rId5"/>
    <p:sldId id="261" r:id="rId6"/>
    <p:sldId id="262" r:id="rId7"/>
    <p:sldId id="263" r:id="rId8"/>
    <p:sldId id="265" r:id="rId9"/>
    <p:sldId id="283" r:id="rId10"/>
    <p:sldId id="284" r:id="rId11"/>
    <p:sldId id="285" r:id="rId12"/>
    <p:sldId id="287" r:id="rId13"/>
    <p:sldId id="289" r:id="rId14"/>
    <p:sldId id="286" r:id="rId15"/>
    <p:sldId id="304" r:id="rId16"/>
    <p:sldId id="305" r:id="rId17"/>
    <p:sldId id="306" r:id="rId18"/>
    <p:sldId id="307" r:id="rId19"/>
    <p:sldId id="309" r:id="rId20"/>
    <p:sldId id="310" r:id="rId21"/>
    <p:sldId id="311" r:id="rId22"/>
    <p:sldId id="312" r:id="rId23"/>
    <p:sldId id="313" r:id="rId24"/>
    <p:sldId id="266" r:id="rId25"/>
    <p:sldId id="267" r:id="rId26"/>
    <p:sldId id="297" r:id="rId27"/>
    <p:sldId id="269" r:id="rId28"/>
    <p:sldId id="272" r:id="rId29"/>
    <p:sldId id="273" r:id="rId30"/>
    <p:sldId id="264" r:id="rId31"/>
    <p:sldId id="268" r:id="rId32"/>
    <p:sldId id="270" r:id="rId33"/>
    <p:sldId id="271" r:id="rId34"/>
    <p:sldId id="274" r:id="rId35"/>
    <p:sldId id="275" r:id="rId36"/>
    <p:sldId id="315" r:id="rId37"/>
    <p:sldId id="276" r:id="rId38"/>
    <p:sldId id="280" r:id="rId39"/>
    <p:sldId id="277" r:id="rId40"/>
    <p:sldId id="278" r:id="rId41"/>
    <p:sldId id="279" r:id="rId42"/>
    <p:sldId id="281" r:id="rId43"/>
    <p:sldId id="282" r:id="rId44"/>
    <p:sldId id="314" r:id="rId45"/>
    <p:sldId id="317" r:id="rId46"/>
    <p:sldId id="288" r:id="rId47"/>
    <p:sldId id="291" r:id="rId48"/>
    <p:sldId id="292" r:id="rId49"/>
    <p:sldId id="293" r:id="rId50"/>
    <p:sldId id="294" r:id="rId51"/>
    <p:sldId id="295" r:id="rId52"/>
    <p:sldId id="318" r:id="rId53"/>
    <p:sldId id="319" r:id="rId54"/>
    <p:sldId id="300" r:id="rId55"/>
    <p:sldId id="308" r:id="rId56"/>
    <p:sldId id="301" r:id="rId57"/>
    <p:sldId id="299" r:id="rId58"/>
    <p:sldId id="322" r:id="rId59"/>
    <p:sldId id="323" r:id="rId60"/>
    <p:sldId id="320" r:id="rId61"/>
    <p:sldId id="321" r:id="rId62"/>
    <p:sldId id="290" r:id="rId63"/>
    <p:sldId id="303" r:id="rId64"/>
    <p:sldId id="325" r:id="rId65"/>
    <p:sldId id="326" r:id="rId66"/>
    <p:sldId id="328" r:id="rId67"/>
    <p:sldId id="327"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Objects="1">
      <p:cViewPr varScale="1">
        <p:scale>
          <a:sx n="92" d="100"/>
          <a:sy n="92" d="100"/>
        </p:scale>
        <p:origin x="-11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19BE44-7A2C-3949-A784-6DD70EB5805A}" type="datetimeFigureOut">
              <a:rPr lang="en-US" smtClean="0"/>
              <a:pPr/>
              <a:t>3/9/12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D9DA0D-5D7C-BA4C-8645-C54A7DC99D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862FAB-A7F4-8745-9721-AE3A2A52A778}" type="slidenum">
              <a:rPr lang="en-US"/>
              <a:pPr/>
              <a:t>5</a:t>
            </a:fld>
            <a:endParaRPr lang="en-US"/>
          </a:p>
        </p:txBody>
      </p:sp>
      <p:sp>
        <p:nvSpPr>
          <p:cNvPr id="18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In the past 15 years since I was a teen,  there has been an increase in the abundance of images and the presence of new forms of media.  Furthermore, corporate ownership has merged into fewer mega conglomorates making it difficult for alternative voices and resources to be funded and  communicated to public audiences.</a:t>
            </a:r>
          </a:p>
          <a:p>
            <a:r>
              <a:rPr lang="en-US"/>
              <a:t>Youth Life is experienced through a dense sea of hypertexts that interconnect, reference and reinforce loyalties to “Cool” .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33C2B-DF1D-6B43-926A-1536E43DF3F6}" type="slidenum">
              <a:rPr lang="en-US"/>
              <a:pPr/>
              <a:t>7</a:t>
            </a:fld>
            <a:endParaRPr lang="en-US"/>
          </a:p>
        </p:txBody>
      </p:sp>
      <p:sp>
        <p:nvSpPr>
          <p:cNvPr id="7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dominant voice of our culture is the radiation of a Radio, MTV, Movie nation. We’re in a time where the visual is subjected to the political economy of the media. Impressionable, youth audiences consume mass messages loaded with invested interests and ideologies. Now, these pervasive storytellers have overwritten and replaced traditional forms of values and meaning making that once originated in community, family and religion. </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123D0-E1D5-8047-9CA6-F6A3FE9ECCF3}" type="slidenum">
              <a:rPr lang="en-US"/>
              <a:pPr/>
              <a:t>11</a:t>
            </a:fld>
            <a:endParaRPr lang="en-US"/>
          </a:p>
        </p:txBody>
      </p:sp>
      <p:sp>
        <p:nvSpPr>
          <p:cNvPr id="27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While Cool can be defined in terms of surface appearances and status symbols and experiences associated with hottest and latest commodities. it is more importantly connected to the quest for meaning that is contained in a controllable and self-determined form. Knowledge of image, appearance, or attitude is modeled by us as it is mirrored in the sea of visual culture. </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AB4D00-34CC-5A4F-80CF-431B23CCAC6F}" type="slidenum">
              <a:rPr lang="en-US" smtClean="0"/>
              <a:pPr/>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EE01C58-907D-A149-BAAD-C0EF0ACA7D47}" type="slidenum">
              <a:rPr lang="en-US"/>
              <a:pPr/>
              <a:t>42</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While Cool can be defined in terms of surface appearances and status symbols and experiences associated with hottest and latest commodities. it is more importantly connected to the quest for meaning that is contained in a controllable and self-determined form. Knowledge of image, appearance, or attitude is modeled by us as it is mirrored in the sea of visual culture. </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9409-AA32-4346-A91C-7D8C6F647F80}" type="slidenum">
              <a:rPr lang="en-US"/>
              <a:pPr/>
              <a:t>43</a:t>
            </a:fld>
            <a:endParaRPr lang="en-US"/>
          </a:p>
        </p:txBody>
      </p:sp>
      <p:sp>
        <p:nvSpPr>
          <p:cNvPr id="10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Or here? This ad found in Seventeen magazine for Pepe Jeans:</a:t>
            </a:r>
          </a:p>
          <a:p>
            <a:r>
              <a:rPr lang="en-US"/>
              <a:t>How are discourses on gender, race, desire and the objectification of bodies and youth reinforced and defined for teen audiences? How are the realities of promiscuity, HIV/aids, and teen pregnancy oblitrerated. Once again, what has been emptied out and replaced by a new cool ethic?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8B3D7F4-3A19-FC45-8E5A-817352EE496C}" type="slidenum">
              <a:rPr lang="en-US"/>
              <a:pPr/>
              <a:t>46</a:t>
            </a:fld>
            <a:endParaRPr lang="en-US"/>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3758145-2855-8340-801E-FC1AE3382D1D}" type="slidenum">
              <a:rPr lang="en-US"/>
              <a:pPr/>
              <a:t>48</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404231-C0F8-734A-BFBC-5B97C349EA6C}" type="datetimeFigureOut">
              <a:rPr lang="en-US" smtClean="0"/>
              <a:pPr/>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04231-C0F8-734A-BFBC-5B97C349EA6C}" type="datetimeFigureOut">
              <a:rPr lang="en-US" smtClean="0"/>
              <a:pPr/>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04231-C0F8-734A-BFBC-5B97C349EA6C}" type="datetimeFigureOut">
              <a:rPr lang="en-US" smtClean="0"/>
              <a:pPr/>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D4EE8AF0-A869-7542-8FB0-0EA234CC52AF}" type="slidenum">
              <a:rPr lang="en-US"/>
              <a:pPr/>
              <a:t>‹#›</a:t>
            </a:fld>
            <a:endParaRPr lang="en-US"/>
          </a:p>
        </p:txBody>
      </p:sp>
    </p:spTree>
  </p:cSld>
  <p:clrMapOvr>
    <a:masterClrMapping/>
  </p:clrMapOvr>
  <p:transition advTm="5000">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0B7D1476-76FC-884C-A583-A3BF1090B92E}" type="slidenum">
              <a:rPr lang="en-US"/>
              <a:pPr/>
              <a:t>‹#›</a:t>
            </a:fld>
            <a:endParaRPr lang="en-US"/>
          </a:p>
        </p:txBody>
      </p:sp>
    </p:spTree>
  </p:cSld>
  <p:clrMapOvr>
    <a:masterClrMapping/>
  </p:clrMapOvr>
  <p:transition advTm="5000">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C49E74FF-616A-7949-BBF8-6D4A6CCEF470}" type="slidenum">
              <a:rPr lang="en-US"/>
              <a:pPr/>
              <a:t>‹#›</a:t>
            </a:fld>
            <a:endParaRPr lang="en-US"/>
          </a:p>
        </p:txBody>
      </p:sp>
    </p:spTree>
  </p:cSld>
  <p:clrMapOvr>
    <a:masterClrMapping/>
  </p:clrMapOvr>
  <p:transition advTm="5000">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58B90F07-59A1-1447-ADAB-FC23F2A4FD8F}" type="slidenum">
              <a:rPr lang="en-US"/>
              <a:pPr/>
              <a:t>‹#›</a:t>
            </a:fld>
            <a:endParaRPr lang="en-US"/>
          </a:p>
        </p:txBody>
      </p:sp>
    </p:spTree>
  </p:cSld>
  <p:clrMapOvr>
    <a:masterClrMapping/>
  </p:clrMapOvr>
  <p:transition advTm="5000">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455767E2-1FFD-5B4C-985B-8DFCFDE49A2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04231-C0F8-734A-BFBC-5B97C349EA6C}" type="datetimeFigureOut">
              <a:rPr lang="en-US" smtClean="0"/>
              <a:pPr/>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404231-C0F8-734A-BFBC-5B97C349EA6C}" type="datetimeFigureOut">
              <a:rPr lang="en-US" smtClean="0"/>
              <a:pPr/>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404231-C0F8-734A-BFBC-5B97C349EA6C}" type="datetimeFigureOut">
              <a:rPr lang="en-US" smtClean="0"/>
              <a:pPr/>
              <a:t>3/9/12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404231-C0F8-734A-BFBC-5B97C349EA6C}" type="datetimeFigureOut">
              <a:rPr lang="en-US" smtClean="0"/>
              <a:pPr/>
              <a:t>3/9/12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404231-C0F8-734A-BFBC-5B97C349EA6C}" type="datetimeFigureOut">
              <a:rPr lang="en-US" smtClean="0"/>
              <a:pPr/>
              <a:t>3/9/12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04231-C0F8-734A-BFBC-5B97C349EA6C}" type="datetimeFigureOut">
              <a:rPr lang="en-US" smtClean="0"/>
              <a:pPr/>
              <a:t>3/9/12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404231-C0F8-734A-BFBC-5B97C349EA6C}" type="datetimeFigureOut">
              <a:rPr lang="en-US" smtClean="0"/>
              <a:pPr/>
              <a:t>3/9/12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404231-C0F8-734A-BFBC-5B97C349EA6C}" type="datetimeFigureOut">
              <a:rPr lang="en-US" smtClean="0"/>
              <a:pPr/>
              <a:t>3/9/12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50E5C-E2C8-6545-B5FB-8B424E5F6129}" type="slidenum">
              <a:rPr lang="en-US" smtClean="0"/>
              <a:pPr/>
              <a:t>‹#›</a:t>
            </a:fld>
            <a:endParaRPr lang="en-US"/>
          </a:p>
        </p:txBody>
      </p:sp>
    </p:spTree>
  </p:cSld>
  <p:clrMapOvr>
    <a:masterClrMapping/>
  </p:clrMapOvr>
  <p:transition advTm="5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04231-C0F8-734A-BFBC-5B97C349EA6C}" type="datetimeFigureOut">
              <a:rPr lang="en-US" smtClean="0"/>
              <a:pPr/>
              <a:t>3/9/12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50E5C-E2C8-6545-B5FB-8B424E5F612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advTm="5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themeOverride" Target="../theme/themeOverride3.xml"/><Relationship Id="rId2"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1" Type="http://schemas.openxmlformats.org/officeDocument/2006/relationships/image" Target="../media/image48.jpeg"/><Relationship Id="rId12" Type="http://schemas.openxmlformats.org/officeDocument/2006/relationships/image" Target="../media/image49.jpeg"/><Relationship Id="rId13" Type="http://schemas.openxmlformats.org/officeDocument/2006/relationships/image" Target="../media/image50.jpeg"/><Relationship Id="rId14" Type="http://schemas.openxmlformats.org/officeDocument/2006/relationships/image" Target="../media/image51.jpeg"/><Relationship Id="rId15" Type="http://schemas.openxmlformats.org/officeDocument/2006/relationships/image" Target="../media/image35.png"/><Relationship Id="rId16" Type="http://schemas.openxmlformats.org/officeDocument/2006/relationships/image" Target="../media/image52.jpeg"/><Relationship Id="rId17" Type="http://schemas.openxmlformats.org/officeDocument/2006/relationships/image" Target="../media/image53.png"/><Relationship Id="rId18"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2.jpeg"/><Relationship Id="rId4" Type="http://schemas.openxmlformats.org/officeDocument/2006/relationships/image" Target="../media/image44.jpeg"/><Relationship Id="rId5" Type="http://schemas.openxmlformats.org/officeDocument/2006/relationships/image" Target="../media/image31.jpeg"/><Relationship Id="rId6" Type="http://schemas.openxmlformats.org/officeDocument/2006/relationships/image" Target="../media/image34.jpeg"/><Relationship Id="rId7" Type="http://schemas.openxmlformats.org/officeDocument/2006/relationships/image" Target="../media/image33.jpeg"/><Relationship Id="rId8" Type="http://schemas.openxmlformats.org/officeDocument/2006/relationships/image" Target="../media/image45.jpeg"/><Relationship Id="rId9" Type="http://schemas.openxmlformats.org/officeDocument/2006/relationships/image" Target="../media/image46.jpeg"/><Relationship Id="rId10"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44.jpeg"/><Relationship Id="rId1" Type="http://schemas.openxmlformats.org/officeDocument/2006/relationships/slideLayout" Target="../slideLayouts/slideLayout14.xml"/><Relationship Id="rId2"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3.xml"/><Relationship Id="rId3"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 Id="rId3"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13.xml"/><Relationship Id="rId2"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eg"/></Relationships>
</file>

<file path=ppt/slides/_rels/slide28.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90.jpeg"/><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jpeg"/><Relationship Id="rId9" Type="http://schemas.openxmlformats.org/officeDocument/2006/relationships/image" Target="../media/image97.png"/><Relationship Id="rId10" Type="http://schemas.openxmlformats.org/officeDocument/2006/relationships/image" Target="../media/image5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103.png"/><Relationship Id="rId5" Type="http://schemas.openxmlformats.org/officeDocument/2006/relationships/image" Target="../media/image104.jpeg"/><Relationship Id="rId6" Type="http://schemas.openxmlformats.org/officeDocument/2006/relationships/image" Target="../media/image93.jpeg"/><Relationship Id="rId1" Type="http://schemas.openxmlformats.org/officeDocument/2006/relationships/slideLayout" Target="../slideLayouts/slideLayout13.xml"/><Relationship Id="rId2"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jpeg"/><Relationship Id="rId1" Type="http://schemas.openxmlformats.org/officeDocument/2006/relationships/slideLayout" Target="../slideLayouts/slideLayout13.xml"/><Relationship Id="rId2"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13.xml"/><Relationship Id="rId2"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46.jpeg"/><Relationship Id="rId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png"/><Relationship Id="rId3" Type="http://schemas.openxmlformats.org/officeDocument/2006/relationships/image" Target="../media/image1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 Id="rId3" Type="http://schemas.openxmlformats.org/officeDocument/2006/relationships/image" Target="../media/image1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png"/><Relationship Id="rId3"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49.jpe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 Id="rId3"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31.jpe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5.jpeg"/></Relationships>
</file>

<file path=ppt/slides/_rels/slide4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3.png"/><Relationship Id="rId1" Type="http://schemas.openxmlformats.org/officeDocument/2006/relationships/slideLayout" Target="../slideLayouts/slideLayout13.xml"/><Relationship Id="rId2" Type="http://schemas.openxmlformats.org/officeDocument/2006/relationships/image" Target="../media/image1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png"/><Relationship Id="rId6" Type="http://schemas.openxmlformats.org/officeDocument/2006/relationships/image" Target="../media/image140.jpeg"/><Relationship Id="rId7" Type="http://schemas.openxmlformats.org/officeDocument/2006/relationships/image" Target="../media/image141.jpeg"/><Relationship Id="rId8" Type="http://schemas.openxmlformats.org/officeDocument/2006/relationships/image" Target="../media/image14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jpeg"/><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0.jpeg"/><Relationship Id="rId3" Type="http://schemas.openxmlformats.org/officeDocument/2006/relationships/image" Target="../media/image10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1.png"/></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jpeg"/><Relationship Id="rId1" Type="http://schemas.openxmlformats.org/officeDocument/2006/relationships/themeOverride" Target="../theme/themeOverride6.xml"/><Relationship Id="rId2"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6.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8.jpeg"/></Relationships>
</file>

<file path=ppt/slides/_rels/slide62.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1" Type="http://schemas.openxmlformats.org/officeDocument/2006/relationships/slideLayout" Target="../slideLayouts/slideLayout7.xml"/><Relationship Id="rId2" Type="http://schemas.openxmlformats.org/officeDocument/2006/relationships/image" Target="../media/image169.png"/></Relationships>
</file>

<file path=ppt/slides/_rels/slide63.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jpeg"/><Relationship Id="rId1" Type="http://schemas.openxmlformats.org/officeDocument/2006/relationships/themeOverride" Target="../theme/themeOverride7.xml"/><Relationship Id="rId2"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 Id="rId3" Type="http://schemas.openxmlformats.org/officeDocument/2006/relationships/image" Target="../media/image1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9.jpeg"/></Relationships>
</file>

<file path=ppt/slides/_rels/slide7.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9.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jpeg"/><Relationship Id="rId10"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609600"/>
            <a:ext cx="7467600" cy="762000"/>
          </a:xfrm>
        </p:spPr>
        <p:txBody>
          <a:bodyPr/>
          <a:lstStyle/>
          <a:p>
            <a:r>
              <a:rPr lang="en-US" dirty="0" smtClean="0"/>
              <a:t>Visual </a:t>
            </a:r>
            <a:r>
              <a:rPr lang="en-US" dirty="0"/>
              <a:t>Culture</a:t>
            </a:r>
          </a:p>
        </p:txBody>
      </p:sp>
      <p:pic>
        <p:nvPicPr>
          <p:cNvPr id="2052" name="Picture 4"/>
          <p:cNvPicPr>
            <a:picLocks noGrp="1" noChangeAspect="1" noChangeArrowheads="1"/>
          </p:cNvPicPr>
          <p:nvPr>
            <p:ph type="subTitle" idx="1"/>
          </p:nvPr>
        </p:nvPicPr>
        <p:blipFill>
          <a:blip r:embed="rId3"/>
          <a:srcRect/>
          <a:stretch>
            <a:fillRect/>
          </a:stretch>
        </p:blipFill>
        <p:spPr>
          <a:xfrm>
            <a:off x="304800" y="1301750"/>
            <a:ext cx="8305800" cy="5281613"/>
          </a:xfrm>
          <a:noFill/>
          <a:ln/>
        </p:spPr>
      </p:pic>
    </p:spTree>
  </p:cSld>
  <p:clrMapOvr>
    <a:overrideClrMapping bg1="dk2" tx1="lt1" bg2="dk1" tx2="lt2" accent1="accent1" accent2="accent2" accent3="accent3" accent4="accent4" accent5="accent5" accent6="accent6" hlink="hlink" folHlink="folHlink"/>
  </p:clrMapOvr>
  <p:transition spd="med" advTm="5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DSCN0905.JPG                                                   0004C0ACMacintosh HD                   B746699A:"/>
          <p:cNvPicPr>
            <a:picLocks noGrp="1" noChangeAspect="1" noChangeArrowheads="1"/>
          </p:cNvPicPr>
          <p:nvPr>
            <p:ph/>
          </p:nvPr>
        </p:nvPicPr>
        <p:blipFill>
          <a:blip r:embed="rId3"/>
          <a:srcRect/>
          <a:stretch>
            <a:fillRect/>
          </a:stretch>
        </p:blipFill>
        <p:spPr>
          <a:xfrm>
            <a:off x="0" y="1371600"/>
            <a:ext cx="4114800" cy="5486400"/>
          </a:xfrm>
        </p:spPr>
      </p:pic>
      <p:pic>
        <p:nvPicPr>
          <p:cNvPr id="43011" name="Picture 3" descr="DSCN0904.JPG                                                   0004C0ACMacintosh HD                   B746699A:"/>
          <p:cNvPicPr>
            <a:picLocks noChangeAspect="1" noChangeArrowheads="1"/>
          </p:cNvPicPr>
          <p:nvPr/>
        </p:nvPicPr>
        <p:blipFill>
          <a:blip r:embed="rId4"/>
          <a:srcRect/>
          <a:stretch>
            <a:fillRect/>
          </a:stretch>
        </p:blipFill>
        <p:spPr bwMode="auto">
          <a:xfrm>
            <a:off x="3352800" y="1143000"/>
            <a:ext cx="4619625" cy="2300288"/>
          </a:xfrm>
          <a:prstGeom prst="rect">
            <a:avLst/>
          </a:prstGeom>
          <a:noFill/>
          <a:ln w="9525">
            <a:noFill/>
            <a:miter lim="800000"/>
            <a:headEnd/>
            <a:tailEnd/>
          </a:ln>
        </p:spPr>
      </p:pic>
      <p:sp>
        <p:nvSpPr>
          <p:cNvPr id="43012" name="Text Box 4"/>
          <p:cNvSpPr txBox="1">
            <a:spLocks noChangeArrowheads="1"/>
          </p:cNvSpPr>
          <p:nvPr/>
        </p:nvSpPr>
        <p:spPr bwMode="auto">
          <a:xfrm>
            <a:off x="5181600" y="304800"/>
            <a:ext cx="2868613" cy="822325"/>
          </a:xfrm>
          <a:prstGeom prst="rect">
            <a:avLst/>
          </a:prstGeom>
          <a:noFill/>
          <a:ln w="9525">
            <a:noFill/>
            <a:miter lim="800000"/>
            <a:headEnd/>
            <a:tailEnd/>
          </a:ln>
        </p:spPr>
        <p:txBody>
          <a:bodyPr wrap="none">
            <a:prstTxWarp prst="textNoShape">
              <a:avLst/>
            </a:prstTxWarp>
            <a:spAutoFit/>
          </a:bodyPr>
          <a:lstStyle/>
          <a:p>
            <a:r>
              <a:rPr lang="en-US" b="1">
                <a:solidFill>
                  <a:srgbClr val="030008"/>
                </a:solidFill>
              </a:rPr>
              <a:t>Myths about Health </a:t>
            </a:r>
          </a:p>
          <a:p>
            <a:r>
              <a:rPr lang="en-US" b="1">
                <a:solidFill>
                  <a:srgbClr val="030008"/>
                </a:solidFill>
              </a:rPr>
              <a:t>&amp; Nutrition</a:t>
            </a:r>
            <a:endParaRPr lang="en-US"/>
          </a:p>
        </p:txBody>
      </p:sp>
      <p:pic>
        <p:nvPicPr>
          <p:cNvPr id="43013" name="Picture 5" descr="Tony_the_tiger.jpg                                             00157FA2Macintosh HD                   C1A305F1:"/>
          <p:cNvPicPr>
            <a:picLocks noChangeAspect="1" noChangeArrowheads="1"/>
          </p:cNvPicPr>
          <p:nvPr/>
        </p:nvPicPr>
        <p:blipFill>
          <a:blip r:embed="rId5"/>
          <a:srcRect/>
          <a:stretch>
            <a:fillRect/>
          </a:stretch>
        </p:blipFill>
        <p:spPr bwMode="auto">
          <a:xfrm>
            <a:off x="6400800" y="3505200"/>
            <a:ext cx="2420938" cy="3352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advTm="5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66800" y="304800"/>
            <a:ext cx="5257800" cy="838200"/>
          </a:xfrm>
        </p:spPr>
        <p:txBody>
          <a:bodyPr>
            <a:noAutofit/>
          </a:bodyPr>
          <a:lstStyle/>
          <a:p>
            <a:r>
              <a:rPr lang="en-US" sz="2400" dirty="0" smtClean="0"/>
              <a:t>Media Teaches about what is “Cool” &amp; socially acceptable</a:t>
            </a:r>
            <a:endParaRPr lang="en-US" sz="2400" dirty="0"/>
          </a:p>
        </p:txBody>
      </p:sp>
      <p:pic>
        <p:nvPicPr>
          <p:cNvPr id="26627" name="Picture 3" descr="DSCN0930.JPG                                                   0004DB39Macintosh HD                   B746699A:"/>
          <p:cNvPicPr>
            <a:picLocks noChangeAspect="1" noChangeArrowheads="1"/>
          </p:cNvPicPr>
          <p:nvPr/>
        </p:nvPicPr>
        <p:blipFill>
          <a:blip r:embed="rId3"/>
          <a:srcRect/>
          <a:stretch>
            <a:fillRect/>
          </a:stretch>
        </p:blipFill>
        <p:spPr bwMode="auto">
          <a:xfrm>
            <a:off x="304800" y="2209800"/>
            <a:ext cx="2051050" cy="2743200"/>
          </a:xfrm>
          <a:prstGeom prst="rect">
            <a:avLst/>
          </a:prstGeom>
          <a:noFill/>
        </p:spPr>
      </p:pic>
      <p:pic>
        <p:nvPicPr>
          <p:cNvPr id="26628" name="Picture 4" descr="DSCN0931.JPG                                                   0004DB39Macintosh HD                   B746699A:"/>
          <p:cNvPicPr>
            <a:picLocks noChangeAspect="1" noChangeArrowheads="1"/>
          </p:cNvPicPr>
          <p:nvPr/>
        </p:nvPicPr>
        <p:blipFill>
          <a:blip r:embed="rId4"/>
          <a:srcRect/>
          <a:stretch>
            <a:fillRect/>
          </a:stretch>
        </p:blipFill>
        <p:spPr bwMode="auto">
          <a:xfrm>
            <a:off x="381000" y="4876800"/>
            <a:ext cx="3200400" cy="1747838"/>
          </a:xfrm>
          <a:prstGeom prst="rect">
            <a:avLst/>
          </a:prstGeom>
          <a:noFill/>
        </p:spPr>
      </p:pic>
      <p:pic>
        <p:nvPicPr>
          <p:cNvPr id="26629" name="Picture 5" descr="DSCN0927.JPG                                                   0004DB39Macintosh HD                   B746699A:"/>
          <p:cNvPicPr>
            <a:picLocks noChangeAspect="1" noChangeArrowheads="1"/>
          </p:cNvPicPr>
          <p:nvPr/>
        </p:nvPicPr>
        <p:blipFill>
          <a:blip r:embed="rId5"/>
          <a:srcRect/>
          <a:stretch>
            <a:fillRect/>
          </a:stretch>
        </p:blipFill>
        <p:spPr bwMode="auto">
          <a:xfrm>
            <a:off x="3505200" y="3352800"/>
            <a:ext cx="3505200" cy="3079750"/>
          </a:xfrm>
          <a:prstGeom prst="rect">
            <a:avLst/>
          </a:prstGeom>
          <a:noFill/>
        </p:spPr>
      </p:pic>
      <p:pic>
        <p:nvPicPr>
          <p:cNvPr id="26630" name="Picture 6" descr="DSCN0932.JPG                                                   0004DB39Macintosh HD                   B746699A:"/>
          <p:cNvPicPr>
            <a:picLocks noChangeAspect="1" noChangeArrowheads="1"/>
          </p:cNvPicPr>
          <p:nvPr/>
        </p:nvPicPr>
        <p:blipFill>
          <a:blip r:embed="rId6"/>
          <a:srcRect/>
          <a:stretch>
            <a:fillRect/>
          </a:stretch>
        </p:blipFill>
        <p:spPr bwMode="auto">
          <a:xfrm>
            <a:off x="6172200" y="2971800"/>
            <a:ext cx="1828800" cy="3657600"/>
          </a:xfrm>
          <a:prstGeom prst="rect">
            <a:avLst/>
          </a:prstGeom>
          <a:noFill/>
        </p:spPr>
      </p:pic>
      <p:pic>
        <p:nvPicPr>
          <p:cNvPr id="26631" name="Picture 7" descr="DSCN0929.JPG                                                   0004DB39Macintosh HD                   B746699A:"/>
          <p:cNvPicPr>
            <a:picLocks noChangeAspect="1" noChangeArrowheads="1"/>
          </p:cNvPicPr>
          <p:nvPr/>
        </p:nvPicPr>
        <p:blipFill>
          <a:blip r:embed="rId7"/>
          <a:srcRect/>
          <a:stretch>
            <a:fillRect/>
          </a:stretch>
        </p:blipFill>
        <p:spPr bwMode="auto">
          <a:xfrm>
            <a:off x="4876800" y="1371600"/>
            <a:ext cx="2743200" cy="2057400"/>
          </a:xfrm>
          <a:prstGeom prst="rect">
            <a:avLst/>
          </a:prstGeom>
          <a:noFill/>
        </p:spPr>
      </p:pic>
      <p:pic>
        <p:nvPicPr>
          <p:cNvPr id="26632" name="Picture 8" descr=" images 10                                                      00023035Macintosh HD                   B746699A:"/>
          <p:cNvPicPr>
            <a:picLocks noChangeAspect="1" noChangeArrowheads="1"/>
          </p:cNvPicPr>
          <p:nvPr/>
        </p:nvPicPr>
        <p:blipFill>
          <a:blip r:embed="rId8"/>
          <a:srcRect/>
          <a:stretch>
            <a:fillRect/>
          </a:stretch>
        </p:blipFill>
        <p:spPr bwMode="auto">
          <a:xfrm>
            <a:off x="3581400" y="2209800"/>
            <a:ext cx="1600200" cy="1600200"/>
          </a:xfrm>
          <a:prstGeom prst="rect">
            <a:avLst/>
          </a:prstGeom>
          <a:noFill/>
        </p:spPr>
      </p:pic>
      <p:pic>
        <p:nvPicPr>
          <p:cNvPr id="26633" name="Picture 9" descr="images                                                         00023035Macintosh HD                   B746699A:"/>
          <p:cNvPicPr>
            <a:picLocks noChangeAspect="1" noChangeArrowheads="1"/>
          </p:cNvPicPr>
          <p:nvPr/>
        </p:nvPicPr>
        <p:blipFill>
          <a:blip r:embed="rId9"/>
          <a:srcRect/>
          <a:stretch>
            <a:fillRect/>
          </a:stretch>
        </p:blipFill>
        <p:spPr bwMode="auto">
          <a:xfrm>
            <a:off x="1752600" y="3048000"/>
            <a:ext cx="1516063" cy="1905000"/>
          </a:xfrm>
          <a:prstGeom prst="rect">
            <a:avLst/>
          </a:prstGeom>
          <a:noFill/>
        </p:spPr>
      </p:pic>
      <p:pic>
        <p:nvPicPr>
          <p:cNvPr id="26634" name="Picture 10" descr=" pe4id.gif                                                      0001303EGracilis                       B42D0945:"/>
          <p:cNvPicPr>
            <a:picLocks noChangeAspect="1" noChangeArrowheads="1"/>
          </p:cNvPicPr>
          <p:nvPr/>
        </p:nvPicPr>
        <p:blipFill>
          <a:blip r:embed="rId10"/>
          <a:srcRect/>
          <a:stretch>
            <a:fillRect/>
          </a:stretch>
        </p:blipFill>
        <p:spPr bwMode="black">
          <a:xfrm>
            <a:off x="7883525" y="0"/>
            <a:ext cx="1260475" cy="1828800"/>
          </a:xfrm>
          <a:prstGeom prst="rect">
            <a:avLst/>
          </a:prstGeom>
          <a:noFill/>
          <a:ln w="9525">
            <a:noFill/>
            <a:miter lim="800000"/>
            <a:headEnd/>
            <a:tailEnd/>
          </a:ln>
          <a:effectLst/>
        </p:spPr>
      </p:pic>
      <p:pic>
        <p:nvPicPr>
          <p:cNvPr id="26635" name="Picture 11" descr="in                                                             0001303EGracilis                       B42D0945:"/>
          <p:cNvPicPr>
            <a:picLocks noChangeAspect="1" noChangeArrowheads="1"/>
          </p:cNvPicPr>
          <p:nvPr/>
        </p:nvPicPr>
        <p:blipFill>
          <a:blip r:embed="rId11"/>
          <a:srcRect/>
          <a:stretch>
            <a:fillRect/>
          </a:stretch>
        </p:blipFill>
        <p:spPr bwMode="black">
          <a:xfrm>
            <a:off x="6324600" y="304800"/>
            <a:ext cx="1250950" cy="1250950"/>
          </a:xfrm>
          <a:prstGeom prst="rect">
            <a:avLst/>
          </a:prstGeom>
          <a:noFill/>
          <a:ln w="9525">
            <a:noFill/>
            <a:miter lim="800000"/>
            <a:headEnd/>
            <a:tailEnd/>
          </a:ln>
          <a:effectLst/>
        </p:spPr>
      </p:pic>
      <p:pic>
        <p:nvPicPr>
          <p:cNvPr id="26636" name="Picture 12" descr="jo.jpg                                                         0001303EGracilis                       B42D0945:"/>
          <p:cNvPicPr>
            <a:picLocks noChangeAspect="1" noChangeArrowheads="1"/>
          </p:cNvPicPr>
          <p:nvPr/>
        </p:nvPicPr>
        <p:blipFill>
          <a:blip r:embed="rId12"/>
          <a:srcRect/>
          <a:stretch>
            <a:fillRect/>
          </a:stretch>
        </p:blipFill>
        <p:spPr bwMode="black">
          <a:xfrm>
            <a:off x="381000" y="0"/>
            <a:ext cx="801688" cy="2089150"/>
          </a:xfrm>
          <a:prstGeom prst="rect">
            <a:avLst/>
          </a:prstGeom>
          <a:noFill/>
          <a:ln w="9525">
            <a:noFill/>
            <a:miter lim="800000"/>
            <a:headEnd/>
            <a:tailEnd/>
          </a:ln>
          <a:effectLst/>
        </p:spPr>
      </p:pic>
      <p:pic>
        <p:nvPicPr>
          <p:cNvPr id="26637" name="Picture 13" descr="061402_tout_trivia.jpg                                         0001303EGracilis                       B42D0945:"/>
          <p:cNvPicPr>
            <a:picLocks noChangeAspect="1" noChangeArrowheads="1"/>
          </p:cNvPicPr>
          <p:nvPr/>
        </p:nvPicPr>
        <p:blipFill>
          <a:blip r:embed="rId13"/>
          <a:srcRect/>
          <a:stretch>
            <a:fillRect/>
          </a:stretch>
        </p:blipFill>
        <p:spPr bwMode="black">
          <a:xfrm>
            <a:off x="304800" y="3733800"/>
            <a:ext cx="1327150" cy="1327150"/>
          </a:xfrm>
          <a:prstGeom prst="rect">
            <a:avLst/>
          </a:prstGeom>
          <a:noFill/>
          <a:ln w="9525">
            <a:noFill/>
            <a:miter lim="800000"/>
            <a:headEnd/>
            <a:tailEnd/>
          </a:ln>
          <a:effectLst/>
        </p:spPr>
      </p:pic>
      <p:pic>
        <p:nvPicPr>
          <p:cNvPr id="26638" name="Picture 14" descr="bk82.jpg                                                       0001303EGracilis                       B42D0945:"/>
          <p:cNvPicPr>
            <a:picLocks noChangeAspect="1" noChangeArrowheads="1"/>
          </p:cNvPicPr>
          <p:nvPr/>
        </p:nvPicPr>
        <p:blipFill>
          <a:blip r:embed="rId14"/>
          <a:srcRect/>
          <a:stretch>
            <a:fillRect/>
          </a:stretch>
        </p:blipFill>
        <p:spPr bwMode="auto">
          <a:xfrm>
            <a:off x="7759700" y="1905000"/>
            <a:ext cx="1384300" cy="1524000"/>
          </a:xfrm>
          <a:prstGeom prst="rect">
            <a:avLst/>
          </a:prstGeom>
          <a:noFill/>
        </p:spPr>
      </p:pic>
      <p:pic>
        <p:nvPicPr>
          <p:cNvPr id="26639" name="Picture 15" descr="suv_ownershipteaser.gif                                        0001303EGracilis                       B42D0945:"/>
          <p:cNvPicPr>
            <a:picLocks noChangeAspect="1" noChangeArrowheads="1"/>
          </p:cNvPicPr>
          <p:nvPr/>
        </p:nvPicPr>
        <p:blipFill>
          <a:blip r:embed="rId15"/>
          <a:srcRect/>
          <a:stretch>
            <a:fillRect/>
          </a:stretch>
        </p:blipFill>
        <p:spPr bwMode="black">
          <a:xfrm>
            <a:off x="5867400" y="1371600"/>
            <a:ext cx="1981200" cy="836613"/>
          </a:xfrm>
          <a:prstGeom prst="rect">
            <a:avLst/>
          </a:prstGeom>
          <a:noFill/>
          <a:ln w="9525">
            <a:noFill/>
            <a:miter lim="800000"/>
            <a:headEnd/>
            <a:tailEnd/>
          </a:ln>
          <a:effectLst/>
        </p:spPr>
      </p:pic>
      <p:pic>
        <p:nvPicPr>
          <p:cNvPr id="26640" name="Picture 16" descr="bk81.jpg                                                       0001303EGracilis                       B42D0945:"/>
          <p:cNvPicPr>
            <a:picLocks noChangeAspect="1" noChangeArrowheads="1"/>
          </p:cNvPicPr>
          <p:nvPr/>
        </p:nvPicPr>
        <p:blipFill>
          <a:blip r:embed="rId16"/>
          <a:srcRect/>
          <a:stretch>
            <a:fillRect/>
          </a:stretch>
        </p:blipFill>
        <p:spPr bwMode="black">
          <a:xfrm>
            <a:off x="2438400" y="1600200"/>
            <a:ext cx="1327150" cy="1327150"/>
          </a:xfrm>
          <a:prstGeom prst="rect">
            <a:avLst/>
          </a:prstGeom>
          <a:noFill/>
          <a:ln w="9525">
            <a:noFill/>
            <a:miter lim="800000"/>
            <a:headEnd/>
            <a:tailEnd/>
          </a:ln>
          <a:effectLst/>
        </p:spPr>
      </p:pic>
      <p:pic>
        <p:nvPicPr>
          <p:cNvPr id="26641" name="Picture 17" descr="mistry9.gif                                                    0001303EGracilis                       B42D0945:"/>
          <p:cNvPicPr>
            <a:picLocks noChangeAspect="1" noChangeArrowheads="1"/>
          </p:cNvPicPr>
          <p:nvPr/>
        </p:nvPicPr>
        <p:blipFill>
          <a:blip r:embed="rId17"/>
          <a:srcRect/>
          <a:stretch>
            <a:fillRect/>
          </a:stretch>
        </p:blipFill>
        <p:spPr bwMode="black">
          <a:xfrm>
            <a:off x="8153400" y="3581400"/>
            <a:ext cx="920750" cy="3048000"/>
          </a:xfrm>
          <a:prstGeom prst="rect">
            <a:avLst/>
          </a:prstGeom>
          <a:noFill/>
          <a:ln w="9525">
            <a:noFill/>
            <a:miter lim="800000"/>
            <a:headEnd/>
            <a:tailEnd/>
          </a:ln>
          <a:effectLst/>
        </p:spPr>
      </p:pic>
      <p:pic>
        <p:nvPicPr>
          <p:cNvPr id="26642" name="Picture 18" descr="bundchen90.jpg                                                 0001303EGracilis                       B42D0945:"/>
          <p:cNvPicPr>
            <a:picLocks noChangeAspect="1" noChangeArrowheads="1"/>
          </p:cNvPicPr>
          <p:nvPr/>
        </p:nvPicPr>
        <p:blipFill>
          <a:blip r:embed="rId18"/>
          <a:srcRect/>
          <a:stretch>
            <a:fillRect/>
          </a:stretch>
        </p:blipFill>
        <p:spPr bwMode="black">
          <a:xfrm>
            <a:off x="5562600" y="3048000"/>
            <a:ext cx="1028700" cy="13716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Brand Identities</a:t>
            </a:r>
            <a:endParaRPr lang="en-US" dirty="0"/>
          </a:p>
        </p:txBody>
      </p:sp>
      <p:pic>
        <p:nvPicPr>
          <p:cNvPr id="44035" name="Picture 4" descr="nike"/>
          <p:cNvPicPr>
            <a:picLocks noChangeAspect="1" noChangeArrowheads="1"/>
          </p:cNvPicPr>
          <p:nvPr/>
        </p:nvPicPr>
        <p:blipFill>
          <a:blip r:embed="rId2"/>
          <a:srcRect/>
          <a:stretch>
            <a:fillRect/>
          </a:stretch>
        </p:blipFill>
        <p:spPr bwMode="auto">
          <a:xfrm>
            <a:off x="4038600" y="4495800"/>
            <a:ext cx="1676400" cy="1622425"/>
          </a:xfrm>
          <a:prstGeom prst="rect">
            <a:avLst/>
          </a:prstGeom>
          <a:noFill/>
          <a:ln w="9525">
            <a:noFill/>
            <a:miter lim="800000"/>
            <a:headEnd/>
            <a:tailEnd/>
          </a:ln>
        </p:spPr>
      </p:pic>
      <p:pic>
        <p:nvPicPr>
          <p:cNvPr id="44036" name="Picture 5" descr="abercrombie"/>
          <p:cNvPicPr>
            <a:picLocks noChangeAspect="1" noChangeArrowheads="1"/>
          </p:cNvPicPr>
          <p:nvPr/>
        </p:nvPicPr>
        <p:blipFill>
          <a:blip r:embed="rId3"/>
          <a:srcRect/>
          <a:stretch>
            <a:fillRect/>
          </a:stretch>
        </p:blipFill>
        <p:spPr bwMode="auto">
          <a:xfrm>
            <a:off x="533400" y="2590800"/>
            <a:ext cx="1752600" cy="1525588"/>
          </a:xfrm>
          <a:prstGeom prst="rect">
            <a:avLst/>
          </a:prstGeom>
          <a:noFill/>
          <a:ln w="9525">
            <a:noFill/>
            <a:miter lim="800000"/>
            <a:headEnd/>
            <a:tailEnd/>
          </a:ln>
        </p:spPr>
      </p:pic>
      <p:pic>
        <p:nvPicPr>
          <p:cNvPr id="44037" name="Picture 6" descr="thenorthface_main"/>
          <p:cNvPicPr>
            <a:picLocks noChangeAspect="1" noChangeArrowheads="1"/>
          </p:cNvPicPr>
          <p:nvPr/>
        </p:nvPicPr>
        <p:blipFill>
          <a:blip r:embed="rId4"/>
          <a:srcRect/>
          <a:stretch>
            <a:fillRect/>
          </a:stretch>
        </p:blipFill>
        <p:spPr bwMode="auto">
          <a:xfrm>
            <a:off x="6019800" y="4572000"/>
            <a:ext cx="1708150" cy="1905000"/>
          </a:xfrm>
          <a:prstGeom prst="rect">
            <a:avLst/>
          </a:prstGeom>
          <a:noFill/>
          <a:ln w="9525">
            <a:noFill/>
            <a:miter lim="800000"/>
            <a:headEnd/>
            <a:tailEnd/>
          </a:ln>
        </p:spPr>
      </p:pic>
      <p:pic>
        <p:nvPicPr>
          <p:cNvPr id="44038" name="Picture 9" descr="apple_computer"/>
          <p:cNvPicPr>
            <a:picLocks noChangeAspect="1" noChangeArrowheads="1"/>
          </p:cNvPicPr>
          <p:nvPr/>
        </p:nvPicPr>
        <p:blipFill>
          <a:blip r:embed="rId5"/>
          <a:srcRect/>
          <a:stretch>
            <a:fillRect/>
          </a:stretch>
        </p:blipFill>
        <p:spPr bwMode="auto">
          <a:xfrm>
            <a:off x="7239000" y="1905000"/>
            <a:ext cx="1355725" cy="1695450"/>
          </a:xfrm>
          <a:prstGeom prst="rect">
            <a:avLst/>
          </a:prstGeom>
          <a:noFill/>
          <a:ln w="9525">
            <a:noFill/>
            <a:miter lim="800000"/>
            <a:headEnd/>
            <a:tailEnd/>
          </a:ln>
        </p:spPr>
      </p:pic>
      <p:pic>
        <p:nvPicPr>
          <p:cNvPr id="44039" name="Picture 11" descr="maquilas.jpg                                                   00124763iElm10                         C653E075:"/>
          <p:cNvPicPr>
            <a:picLocks noChangeAspect="1" noChangeArrowheads="1"/>
          </p:cNvPicPr>
          <p:nvPr/>
        </p:nvPicPr>
        <p:blipFill>
          <a:blip r:embed="rId6"/>
          <a:srcRect/>
          <a:stretch>
            <a:fillRect/>
          </a:stretch>
        </p:blipFill>
        <p:spPr bwMode="auto">
          <a:xfrm>
            <a:off x="3200400" y="1600200"/>
            <a:ext cx="2857500" cy="2381250"/>
          </a:xfrm>
          <a:prstGeom prst="rect">
            <a:avLst/>
          </a:prstGeom>
          <a:noFill/>
          <a:ln w="9525">
            <a:noFill/>
            <a:miter lim="800000"/>
            <a:headEnd/>
            <a:tailEnd/>
          </a:ln>
        </p:spPr>
      </p:pic>
      <p:pic>
        <p:nvPicPr>
          <p:cNvPr id="44040" name="Picture 12" descr="DSCN0931.JPG                                                   0004DB39Macintosh HD                   B746699A:"/>
          <p:cNvPicPr>
            <a:picLocks noChangeAspect="1" noChangeArrowheads="1"/>
          </p:cNvPicPr>
          <p:nvPr/>
        </p:nvPicPr>
        <p:blipFill>
          <a:blip r:embed="rId7"/>
          <a:srcRect/>
          <a:stretch>
            <a:fillRect/>
          </a:stretch>
        </p:blipFill>
        <p:spPr bwMode="auto">
          <a:xfrm>
            <a:off x="228600" y="4419600"/>
            <a:ext cx="3200400" cy="1747838"/>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5" name="Picture 5"/>
          <p:cNvPicPr>
            <a:picLocks noGrp="1" noChangeAspect="1" noChangeArrowheads="1"/>
          </p:cNvPicPr>
          <p:nvPr>
            <p:ph/>
          </p:nvPr>
        </p:nvPicPr>
        <p:blipFill>
          <a:blip r:embed="rId2"/>
          <a:srcRect/>
          <a:stretch>
            <a:fillRect/>
          </a:stretch>
        </p:blipFill>
        <p:spPr>
          <a:xfrm>
            <a:off x="1143000" y="1066800"/>
            <a:ext cx="6858000" cy="4581525"/>
          </a:xfrm>
          <a:noFill/>
          <a:ln/>
        </p:spPr>
      </p:pic>
      <p:pic>
        <p:nvPicPr>
          <p:cNvPr id="61446" name="Picture 6"/>
          <p:cNvPicPr>
            <a:picLocks noChangeAspect="1" noChangeArrowheads="1"/>
          </p:cNvPicPr>
          <p:nvPr/>
        </p:nvPicPr>
        <p:blipFill>
          <a:blip r:embed="rId3"/>
          <a:srcRect/>
          <a:stretch>
            <a:fillRect/>
          </a:stretch>
        </p:blipFill>
        <p:spPr bwMode="auto">
          <a:xfrm>
            <a:off x="6172200" y="5334000"/>
            <a:ext cx="2082800" cy="1041400"/>
          </a:xfrm>
          <a:prstGeom prst="rect">
            <a:avLst/>
          </a:prstGeom>
          <a:noFill/>
          <a:ln w="9525">
            <a:noFill/>
            <a:miter lim="800000"/>
            <a:headEnd/>
            <a:tailEnd/>
          </a:ln>
          <a:effectLst/>
        </p:spPr>
      </p:pic>
      <p:pic>
        <p:nvPicPr>
          <p:cNvPr id="61447" name="Picture 7"/>
          <p:cNvPicPr>
            <a:picLocks noChangeAspect="1" noChangeArrowheads="1"/>
          </p:cNvPicPr>
          <p:nvPr/>
        </p:nvPicPr>
        <p:blipFill>
          <a:blip r:embed="rId4"/>
          <a:srcRect/>
          <a:stretch>
            <a:fillRect/>
          </a:stretch>
        </p:blipFill>
        <p:spPr bwMode="auto">
          <a:xfrm>
            <a:off x="762000" y="5516563"/>
            <a:ext cx="1447800" cy="782637"/>
          </a:xfrm>
          <a:prstGeom prst="rect">
            <a:avLst/>
          </a:prstGeom>
          <a:noFill/>
          <a:ln w="9525">
            <a:noFill/>
            <a:miter lim="800000"/>
            <a:headEnd/>
            <a:tailEnd/>
          </a:ln>
          <a:effectLst/>
        </p:spPr>
      </p:pic>
      <p:pic>
        <p:nvPicPr>
          <p:cNvPr id="61448" name="Picture 8"/>
          <p:cNvPicPr>
            <a:picLocks noChangeAspect="1" noChangeArrowheads="1"/>
          </p:cNvPicPr>
          <p:nvPr/>
        </p:nvPicPr>
        <p:blipFill>
          <a:blip r:embed="rId5"/>
          <a:srcRect/>
          <a:stretch>
            <a:fillRect/>
          </a:stretch>
        </p:blipFill>
        <p:spPr bwMode="auto">
          <a:xfrm>
            <a:off x="685800" y="762000"/>
            <a:ext cx="1524000" cy="725488"/>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6" name="Picture 4" descr="tommy-boy-ad.jpg                                               00037F56Macintosh HD                   C1A305F1:"/>
          <p:cNvPicPr>
            <a:picLocks noGrp="1" noChangeAspect="1" noChangeArrowheads="1"/>
          </p:cNvPicPr>
          <p:nvPr>
            <p:ph/>
          </p:nvPr>
        </p:nvPicPr>
        <p:blipFill>
          <a:blip r:embed="rId2"/>
          <a:srcRect/>
          <a:stretch>
            <a:fillRect/>
          </a:stretch>
        </p:blipFill>
        <p:spPr>
          <a:xfrm>
            <a:off x="1228725" y="609600"/>
            <a:ext cx="6686550" cy="5486400"/>
          </a:xfrm>
        </p:spPr>
      </p:pic>
    </p:spTree>
  </p:cSld>
  <p:clrMapOvr>
    <a:masterClrMapping/>
  </p:clrMapOvr>
  <p:transition advTm="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4" name="Picture 4" descr="american-gothic-large4.jpg                                     00037F56Macintosh HD                   C1A305F1:"/>
          <p:cNvPicPr>
            <a:picLocks noGrp="1" noChangeAspect="1" noChangeArrowheads="1"/>
          </p:cNvPicPr>
          <p:nvPr>
            <p:ph/>
          </p:nvPr>
        </p:nvPicPr>
        <p:blipFill>
          <a:blip r:embed="rId2"/>
          <a:srcRect/>
          <a:stretch>
            <a:fillRect/>
          </a:stretch>
        </p:blipFill>
        <p:spPr>
          <a:xfrm>
            <a:off x="2274888" y="609600"/>
            <a:ext cx="4594225" cy="5486400"/>
          </a:xfrm>
        </p:spPr>
      </p:pic>
      <p:sp>
        <p:nvSpPr>
          <p:cNvPr id="56325" name="Text Box 5"/>
          <p:cNvSpPr txBox="1">
            <a:spLocks noChangeArrowheads="1"/>
          </p:cNvSpPr>
          <p:nvPr/>
        </p:nvSpPr>
        <p:spPr bwMode="auto">
          <a:xfrm>
            <a:off x="3886200" y="6096000"/>
            <a:ext cx="3956050" cy="457200"/>
          </a:xfrm>
          <a:prstGeom prst="rect">
            <a:avLst/>
          </a:prstGeom>
          <a:noFill/>
          <a:ln w="9525">
            <a:noFill/>
            <a:miter lim="800000"/>
            <a:headEnd/>
            <a:tailEnd/>
          </a:ln>
          <a:effectLst/>
        </p:spPr>
        <p:txBody>
          <a:bodyPr wrap="none">
            <a:prstTxWarp prst="textNoShape">
              <a:avLst/>
            </a:prstTxWarp>
            <a:spAutoFit/>
          </a:bodyPr>
          <a:lstStyle/>
          <a:p>
            <a:r>
              <a:rPr lang="en-US"/>
              <a:t>Grant Wood, American Gothic</a:t>
            </a:r>
          </a:p>
        </p:txBody>
      </p:sp>
    </p:spTree>
  </p:cSld>
  <p:clrMapOvr>
    <a:masterClrMapping/>
  </p:clrMapOvr>
  <p:transition advTm="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8" name="Picture 4" descr="simplelife.jpg                                                 00037F56Macintosh HD                   C1A305F1:"/>
          <p:cNvPicPr>
            <a:picLocks noGrp="1" noChangeAspect="1" noChangeArrowheads="1"/>
          </p:cNvPicPr>
          <p:nvPr>
            <p:ph/>
          </p:nvPr>
        </p:nvPicPr>
        <p:blipFill>
          <a:blip r:embed="rId2"/>
          <a:srcRect/>
          <a:stretch>
            <a:fillRect/>
          </a:stretch>
        </p:blipFill>
        <p:spPr>
          <a:xfrm>
            <a:off x="2643188" y="609600"/>
            <a:ext cx="3856037" cy="5486400"/>
          </a:xfrm>
        </p:spPr>
      </p:pic>
    </p:spTree>
  </p:cSld>
  <p:clrMapOvr>
    <a:masterClrMapping/>
  </p:clrMapOvr>
  <p:transition advTm="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3986213" y="2643188"/>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58376" name="Picture 8" descr="6a00d8341c7f0d53ef01#183F34.jpg                                00037F56Macintosh HD                   C1A305F1:"/>
          <p:cNvPicPr>
            <a:picLocks noChangeAspect="1" noChangeArrowheads="1"/>
          </p:cNvPicPr>
          <p:nvPr/>
        </p:nvPicPr>
        <p:blipFill>
          <a:blip r:embed="rId2"/>
          <a:srcRect/>
          <a:stretch>
            <a:fillRect/>
          </a:stretch>
        </p:blipFill>
        <p:spPr bwMode="auto">
          <a:xfrm>
            <a:off x="2349500" y="627063"/>
            <a:ext cx="4445000" cy="5602287"/>
          </a:xfrm>
          <a:prstGeom prst="rect">
            <a:avLst/>
          </a:prstGeom>
          <a:noFill/>
        </p:spPr>
      </p:pic>
    </p:spTree>
  </p:cSld>
  <p:clrMapOvr>
    <a:masterClrMapping/>
  </p:clrMapOvr>
  <p:transition advTm="5000">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3" name="Picture 3" descr="obama-dress-code.jpg                                           00037F56Macintosh HD                   C1A305F1:"/>
          <p:cNvPicPr>
            <a:picLocks noGrp="1" noChangeAspect="1" noChangeArrowheads="1"/>
          </p:cNvPicPr>
          <p:nvPr>
            <p:ph/>
          </p:nvPr>
        </p:nvPicPr>
        <p:blipFill>
          <a:blip r:embed="rId2"/>
          <a:srcRect/>
          <a:stretch>
            <a:fillRect/>
          </a:stretch>
        </p:blipFill>
        <p:spPr>
          <a:xfrm>
            <a:off x="2281238" y="609600"/>
            <a:ext cx="4581525" cy="5486400"/>
          </a:xfrm>
        </p:spPr>
      </p:pic>
    </p:spTree>
  </p:cSld>
  <p:clrMapOvr>
    <a:masterClrMapping/>
  </p:clrMapOvr>
  <p:transition advTm="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457200" y="290513"/>
            <a:ext cx="4149725" cy="579437"/>
          </a:xfrm>
          <a:prstGeom prst="rect">
            <a:avLst/>
          </a:prstGeom>
          <a:noFill/>
          <a:ln w="9525">
            <a:noFill/>
            <a:miter lim="800000"/>
            <a:headEnd/>
            <a:tailEnd/>
          </a:ln>
          <a:effectLst/>
        </p:spPr>
        <p:txBody>
          <a:bodyPr wrap="none">
            <a:prstTxWarp prst="textNoShape">
              <a:avLst/>
            </a:prstTxWarp>
            <a:spAutoFit/>
          </a:bodyPr>
          <a:lstStyle/>
          <a:p>
            <a:r>
              <a:rPr lang="en-US" sz="3200"/>
              <a:t>ICONS as Myth Makers</a:t>
            </a:r>
            <a:endParaRPr lang="en-US"/>
          </a:p>
        </p:txBody>
      </p:sp>
      <p:pic>
        <p:nvPicPr>
          <p:cNvPr id="62468" name="Picture 4"/>
          <p:cNvPicPr>
            <a:picLocks noGrp="1" noChangeAspect="1" noChangeArrowheads="1"/>
          </p:cNvPicPr>
          <p:nvPr>
            <p:ph/>
          </p:nvPr>
        </p:nvPicPr>
        <p:blipFill>
          <a:blip r:embed="rId2"/>
          <a:srcRect/>
          <a:stretch>
            <a:fillRect/>
          </a:stretch>
        </p:blipFill>
        <p:spPr>
          <a:xfrm>
            <a:off x="4953000" y="1524000"/>
            <a:ext cx="3140075" cy="4572000"/>
          </a:xfrm>
          <a:noFill/>
          <a:ln/>
        </p:spPr>
      </p:pic>
      <p:sp>
        <p:nvSpPr>
          <p:cNvPr id="62469" name="Rectangle 5"/>
          <p:cNvSpPr>
            <a:spLocks noChangeArrowheads="1"/>
          </p:cNvSpPr>
          <p:nvPr/>
        </p:nvSpPr>
        <p:spPr bwMode="auto">
          <a:xfrm>
            <a:off x="3505200" y="6172200"/>
            <a:ext cx="9959975" cy="488950"/>
          </a:xfrm>
          <a:prstGeom prst="rect">
            <a:avLst/>
          </a:prstGeom>
          <a:noFill/>
          <a:ln w="9525">
            <a:noFill/>
            <a:miter lim="800000"/>
            <a:headEnd/>
            <a:tailEnd/>
          </a:ln>
          <a:effectLst/>
        </p:spPr>
        <p:txBody>
          <a:bodyPr>
            <a:prstTxWarp prst="textNoShape">
              <a:avLst/>
            </a:prstTxWarp>
            <a:spAutoFit/>
          </a:bodyPr>
          <a:lstStyle/>
          <a:p>
            <a:r>
              <a:rPr lang="en-US" sz="1300">
                <a:solidFill>
                  <a:srgbClr val="000000"/>
                </a:solidFill>
                <a:latin typeface="Lucida Grande" charset="0"/>
              </a:rPr>
              <a:t>Andy Warhol. (American, 1928-1987). Gold Marilyn Monroe. </a:t>
            </a:r>
          </a:p>
          <a:p>
            <a:r>
              <a:rPr lang="en-US" sz="1300">
                <a:solidFill>
                  <a:srgbClr val="000000"/>
                </a:solidFill>
                <a:latin typeface="Lucida Grande" charset="0"/>
              </a:rPr>
              <a:t>1962. Silkscreen ink on synthetic polymer paint on canvas,</a:t>
            </a:r>
          </a:p>
        </p:txBody>
      </p:sp>
      <p:pic>
        <p:nvPicPr>
          <p:cNvPr id="62470" name="Picture 6"/>
          <p:cNvPicPr>
            <a:picLocks noChangeAspect="1" noChangeArrowheads="1"/>
          </p:cNvPicPr>
          <p:nvPr/>
        </p:nvPicPr>
        <p:blipFill>
          <a:blip r:embed="rId3"/>
          <a:srcRect/>
          <a:stretch>
            <a:fillRect/>
          </a:stretch>
        </p:blipFill>
        <p:spPr bwMode="auto">
          <a:xfrm>
            <a:off x="381000" y="990600"/>
            <a:ext cx="3771900" cy="5029200"/>
          </a:xfrm>
          <a:prstGeom prst="rect">
            <a:avLst/>
          </a:prstGeom>
          <a:noFill/>
          <a:ln w="9525">
            <a:noFill/>
            <a:miter lim="800000"/>
            <a:headEnd/>
            <a:tailEnd/>
          </a:ln>
          <a:effectLst/>
        </p:spPr>
      </p:pic>
      <p:pic>
        <p:nvPicPr>
          <p:cNvPr id="62472" name="Picture 8"/>
          <p:cNvPicPr>
            <a:picLocks noChangeAspect="1" noChangeArrowheads="1"/>
          </p:cNvPicPr>
          <p:nvPr/>
        </p:nvPicPr>
        <p:blipFill>
          <a:blip r:embed="rId4"/>
          <a:srcRect/>
          <a:stretch>
            <a:fillRect/>
          </a:stretch>
        </p:blipFill>
        <p:spPr bwMode="auto">
          <a:xfrm>
            <a:off x="304800" y="3962400"/>
            <a:ext cx="1935163" cy="2540000"/>
          </a:xfrm>
          <a:prstGeom prst="rect">
            <a:avLst/>
          </a:prstGeom>
          <a:noFill/>
          <a:ln w="9525">
            <a:noFill/>
            <a:miter lim="800000"/>
            <a:headEnd/>
            <a:tailEnd/>
          </a:ln>
          <a:effectLst/>
        </p:spPr>
      </p:pic>
      <p:sp>
        <p:nvSpPr>
          <p:cNvPr id="62473" name="Text Box 9"/>
          <p:cNvSpPr txBox="1">
            <a:spLocks noChangeArrowheads="1"/>
          </p:cNvSpPr>
          <p:nvPr/>
        </p:nvSpPr>
        <p:spPr bwMode="auto">
          <a:xfrm>
            <a:off x="5089525" y="517525"/>
            <a:ext cx="3636963" cy="457200"/>
          </a:xfrm>
          <a:prstGeom prst="rect">
            <a:avLst/>
          </a:prstGeom>
          <a:noFill/>
          <a:ln w="9525">
            <a:noFill/>
            <a:miter lim="800000"/>
            <a:headEnd/>
            <a:tailEnd/>
          </a:ln>
          <a:effectLst/>
        </p:spPr>
        <p:txBody>
          <a:bodyPr wrap="none">
            <a:prstTxWarp prst="textNoShape">
              <a:avLst/>
            </a:prstTxWarp>
            <a:spAutoFit/>
          </a:bodyPr>
          <a:lstStyle/>
          <a:p>
            <a:r>
              <a:rPr lang="en-US"/>
              <a:t>Symbols of fame &amp; worship</a:t>
            </a:r>
          </a:p>
        </p:txBody>
      </p:sp>
    </p:spTree>
  </p:cSld>
  <p:clrMapOvr>
    <a:masterClrMapping/>
  </p:clrMapOvr>
  <p:transition advTm="5000">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quarter" idx="1"/>
          </p:nvPr>
        </p:nvPicPr>
        <p:blipFill>
          <a:blip r:embed="rId2"/>
          <a:srcRect/>
          <a:stretch>
            <a:fillRect/>
          </a:stretch>
        </p:blipFill>
        <p:spPr>
          <a:xfrm>
            <a:off x="304800" y="1295400"/>
            <a:ext cx="4114800" cy="4343400"/>
          </a:xfrm>
          <a:ln/>
        </p:spPr>
      </p:pic>
      <p:pic>
        <p:nvPicPr>
          <p:cNvPr id="17417" name="Picture 9" descr="IMG_0406.JPG                                                   00144C5BMacintosh HD                   C1A305F1:"/>
          <p:cNvPicPr>
            <a:picLocks noChangeAspect="1" noChangeArrowheads="1"/>
          </p:cNvPicPr>
          <p:nvPr/>
        </p:nvPicPr>
        <p:blipFill>
          <a:blip r:embed="rId3"/>
          <a:srcRect/>
          <a:stretch>
            <a:fillRect/>
          </a:stretch>
        </p:blipFill>
        <p:spPr bwMode="auto">
          <a:xfrm>
            <a:off x="4572000" y="609600"/>
            <a:ext cx="4267200" cy="3200400"/>
          </a:xfrm>
          <a:prstGeom prst="rect">
            <a:avLst/>
          </a:prstGeom>
          <a:noFill/>
          <a:ln w="9525">
            <a:noFill/>
            <a:miter lim="800000"/>
            <a:headEnd/>
            <a:tailEnd/>
          </a:ln>
          <a:effectLst/>
        </p:spPr>
      </p:pic>
      <p:pic>
        <p:nvPicPr>
          <p:cNvPr id="17418" name="Picture 10"/>
          <p:cNvPicPr>
            <a:picLocks noChangeAspect="1" noChangeArrowheads="1"/>
          </p:cNvPicPr>
          <p:nvPr/>
        </p:nvPicPr>
        <p:blipFill>
          <a:blip r:embed="rId4"/>
          <a:srcRect/>
          <a:stretch>
            <a:fillRect/>
          </a:stretch>
        </p:blipFill>
        <p:spPr bwMode="auto">
          <a:xfrm>
            <a:off x="5257800" y="3352800"/>
            <a:ext cx="2133600" cy="30480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3" name="Picture 5"/>
          <p:cNvPicPr>
            <a:picLocks noGrp="1" noChangeAspect="1" noChangeArrowheads="1"/>
          </p:cNvPicPr>
          <p:nvPr>
            <p:ph/>
          </p:nvPr>
        </p:nvPicPr>
        <p:blipFill>
          <a:blip r:embed="rId2"/>
          <a:srcRect/>
          <a:stretch>
            <a:fillRect/>
          </a:stretch>
        </p:blipFill>
        <p:spPr>
          <a:xfrm>
            <a:off x="1295400" y="1295400"/>
            <a:ext cx="6764338" cy="4794250"/>
          </a:xfrm>
          <a:noFill/>
          <a:ln/>
        </p:spPr>
      </p:pic>
      <p:sp>
        <p:nvSpPr>
          <p:cNvPr id="63494" name="Text Box 6"/>
          <p:cNvSpPr txBox="1">
            <a:spLocks noChangeArrowheads="1"/>
          </p:cNvSpPr>
          <p:nvPr/>
        </p:nvSpPr>
        <p:spPr bwMode="auto">
          <a:xfrm>
            <a:off x="533400" y="6096000"/>
            <a:ext cx="9702800" cy="457200"/>
          </a:xfrm>
          <a:prstGeom prst="rect">
            <a:avLst/>
          </a:prstGeom>
          <a:noFill/>
          <a:ln w="9525">
            <a:noFill/>
            <a:miter lim="800000"/>
            <a:headEnd/>
            <a:tailEnd/>
          </a:ln>
          <a:effectLst/>
        </p:spPr>
        <p:txBody>
          <a:bodyPr>
            <a:prstTxWarp prst="textNoShape">
              <a:avLst/>
            </a:prstTxWarp>
            <a:spAutoFit/>
          </a:bodyPr>
          <a:lstStyle/>
          <a:p>
            <a:r>
              <a:rPr lang="en-US"/>
              <a:t>       Warhol Diptych, 1962 Acrylic silkscreen print  on canvas</a:t>
            </a:r>
          </a:p>
        </p:txBody>
      </p:sp>
      <p:sp>
        <p:nvSpPr>
          <p:cNvPr id="63495" name="Text Box 7"/>
          <p:cNvSpPr txBox="1">
            <a:spLocks noChangeArrowheads="1"/>
          </p:cNvSpPr>
          <p:nvPr/>
        </p:nvSpPr>
        <p:spPr bwMode="auto">
          <a:xfrm>
            <a:off x="1371600" y="441325"/>
            <a:ext cx="7110413" cy="457200"/>
          </a:xfrm>
          <a:prstGeom prst="rect">
            <a:avLst/>
          </a:prstGeom>
          <a:noFill/>
          <a:ln w="9525">
            <a:noFill/>
            <a:miter lim="800000"/>
            <a:headEnd/>
            <a:tailEnd/>
          </a:ln>
          <a:effectLst/>
        </p:spPr>
        <p:txBody>
          <a:bodyPr>
            <a:prstTxWarp prst="textNoShape">
              <a:avLst/>
            </a:prstTxWarp>
            <a:spAutoFit/>
          </a:bodyPr>
          <a:lstStyle/>
          <a:p>
            <a:r>
              <a:rPr lang="en-US"/>
              <a:t>Cultural production &amp;  reproduction/ mass distributed</a:t>
            </a:r>
          </a:p>
        </p:txBody>
      </p:sp>
    </p:spTree>
  </p:cSld>
  <p:clrMapOvr>
    <a:masterClrMapping/>
  </p:clrMapOvr>
  <p:transition advTm="5000">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7" name="Picture 5"/>
          <p:cNvPicPr>
            <a:picLocks noGrp="1" noChangeAspect="1" noChangeArrowheads="1"/>
          </p:cNvPicPr>
          <p:nvPr>
            <p:ph/>
          </p:nvPr>
        </p:nvPicPr>
        <p:blipFill>
          <a:blip r:embed="rId3"/>
          <a:srcRect/>
          <a:stretch>
            <a:fillRect/>
          </a:stretch>
        </p:blipFill>
        <p:spPr>
          <a:xfrm>
            <a:off x="1066800" y="685800"/>
            <a:ext cx="3994150" cy="5486400"/>
          </a:xfrm>
          <a:noFill/>
          <a:ln/>
        </p:spPr>
      </p:pic>
      <p:sp>
        <p:nvSpPr>
          <p:cNvPr id="64518" name="Text Box 6"/>
          <p:cNvSpPr txBox="1">
            <a:spLocks noChangeArrowheads="1"/>
          </p:cNvSpPr>
          <p:nvPr/>
        </p:nvSpPr>
        <p:spPr bwMode="auto">
          <a:xfrm>
            <a:off x="5334000" y="3810000"/>
            <a:ext cx="3265488" cy="2227263"/>
          </a:xfrm>
          <a:prstGeom prst="rect">
            <a:avLst/>
          </a:prstGeom>
          <a:noFill/>
          <a:ln w="9525">
            <a:noFill/>
            <a:miter lim="800000"/>
            <a:headEnd/>
            <a:tailEnd/>
          </a:ln>
          <a:effectLst/>
        </p:spPr>
        <p:txBody>
          <a:bodyPr>
            <a:prstTxWarp prst="textNoShape">
              <a:avLst/>
            </a:prstTxWarp>
            <a:spAutoFit/>
          </a:bodyPr>
          <a:lstStyle/>
          <a:p>
            <a:r>
              <a:rPr lang="en-US" sz="2800"/>
              <a:t>For whom is this an icon of appeal or desire?</a:t>
            </a:r>
          </a:p>
          <a:p>
            <a:endParaRPr lang="en-US" sz="2800"/>
          </a:p>
          <a:p>
            <a:r>
              <a:rPr lang="en-US" sz="2800"/>
              <a:t>For whom is it not?</a:t>
            </a:r>
            <a:endParaRPr lang="en-US"/>
          </a:p>
        </p:txBody>
      </p:sp>
      <p:sp>
        <p:nvSpPr>
          <p:cNvPr id="64519" name="Text Box 7"/>
          <p:cNvSpPr txBox="1">
            <a:spLocks noChangeArrowheads="1"/>
          </p:cNvSpPr>
          <p:nvPr/>
        </p:nvSpPr>
        <p:spPr bwMode="auto">
          <a:xfrm>
            <a:off x="5165725" y="884238"/>
            <a:ext cx="3806825" cy="579437"/>
          </a:xfrm>
          <a:prstGeom prst="rect">
            <a:avLst/>
          </a:prstGeom>
          <a:noFill/>
          <a:ln w="9525">
            <a:noFill/>
            <a:miter lim="800000"/>
            <a:headEnd/>
            <a:tailEnd/>
          </a:ln>
          <a:effectLst/>
        </p:spPr>
        <p:txBody>
          <a:bodyPr wrap="none">
            <a:prstTxWarp prst="textNoShape">
              <a:avLst/>
            </a:prstTxWarp>
            <a:spAutoFit/>
          </a:bodyPr>
          <a:lstStyle/>
          <a:p>
            <a:r>
              <a:rPr lang="en-US" sz="3200"/>
              <a:t>Cultural appropriation</a:t>
            </a:r>
            <a:endParaRPr lang="en-US"/>
          </a:p>
        </p:txBody>
      </p:sp>
    </p:spTree>
  </p:cSld>
  <p:clrMapOvr>
    <a:overrideClrMapping bg1="dk2" tx1="lt1" bg2="dk1" tx2="lt2" accent1="accent1" accent2="accent2" accent3="accent3" accent4="accent4" accent5="accent5" accent6="accent6" hlink="hlink" folHlink="folHlink"/>
  </p:clrMapOvr>
  <p:transition advTm="5000">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24" name="Picture 8"/>
          <p:cNvPicPr>
            <a:picLocks noGrp="1" noChangeAspect="1" noChangeArrowheads="1"/>
          </p:cNvPicPr>
          <p:nvPr>
            <p:ph/>
          </p:nvPr>
        </p:nvPicPr>
        <p:blipFill>
          <a:blip r:embed="rId2"/>
          <a:srcRect/>
          <a:stretch>
            <a:fillRect/>
          </a:stretch>
        </p:blipFill>
        <p:spPr>
          <a:xfrm>
            <a:off x="4953000" y="457200"/>
            <a:ext cx="3844925" cy="4648200"/>
          </a:xfrm>
          <a:noFill/>
          <a:ln/>
        </p:spPr>
      </p:pic>
      <p:pic>
        <p:nvPicPr>
          <p:cNvPr id="60426" name="Picture 10"/>
          <p:cNvPicPr>
            <a:picLocks noChangeAspect="1" noChangeArrowheads="1"/>
          </p:cNvPicPr>
          <p:nvPr/>
        </p:nvPicPr>
        <p:blipFill>
          <a:blip r:embed="rId3"/>
          <a:srcRect/>
          <a:stretch>
            <a:fillRect/>
          </a:stretch>
        </p:blipFill>
        <p:spPr bwMode="auto">
          <a:xfrm>
            <a:off x="381000" y="1295400"/>
            <a:ext cx="3810000" cy="5080000"/>
          </a:xfrm>
          <a:prstGeom prst="rect">
            <a:avLst/>
          </a:prstGeom>
          <a:noFill/>
          <a:ln w="9525">
            <a:noFill/>
            <a:miter lim="800000"/>
            <a:headEnd/>
            <a:tailEnd/>
          </a:ln>
          <a:effectLst/>
        </p:spPr>
      </p:pic>
      <p:sp>
        <p:nvSpPr>
          <p:cNvPr id="60427" name="Text Box 11"/>
          <p:cNvSpPr txBox="1">
            <a:spLocks noChangeArrowheads="1"/>
          </p:cNvSpPr>
          <p:nvPr/>
        </p:nvSpPr>
        <p:spPr bwMode="auto">
          <a:xfrm>
            <a:off x="4267200" y="5943600"/>
            <a:ext cx="1006475" cy="457200"/>
          </a:xfrm>
          <a:prstGeom prst="rect">
            <a:avLst/>
          </a:prstGeom>
          <a:noFill/>
          <a:ln w="9525">
            <a:noFill/>
            <a:miter lim="800000"/>
            <a:headEnd/>
            <a:tailEnd/>
          </a:ln>
          <a:effectLst/>
        </p:spPr>
        <p:txBody>
          <a:bodyPr>
            <a:prstTxWarp prst="textNoShape">
              <a:avLst/>
            </a:prstTxWarp>
            <a:spAutoFit/>
          </a:bodyPr>
          <a:lstStyle/>
          <a:p>
            <a:r>
              <a:rPr lang="en-US"/>
              <a:t>2000</a:t>
            </a:r>
          </a:p>
        </p:txBody>
      </p:sp>
      <p:sp>
        <p:nvSpPr>
          <p:cNvPr id="60428" name="Text Box 12"/>
          <p:cNvSpPr txBox="1">
            <a:spLocks noChangeArrowheads="1"/>
          </p:cNvSpPr>
          <p:nvPr/>
        </p:nvSpPr>
        <p:spPr bwMode="auto">
          <a:xfrm>
            <a:off x="6994525" y="5013325"/>
            <a:ext cx="869950" cy="457200"/>
          </a:xfrm>
          <a:prstGeom prst="rect">
            <a:avLst/>
          </a:prstGeom>
          <a:noFill/>
          <a:ln w="9525">
            <a:noFill/>
            <a:miter lim="800000"/>
            <a:headEnd/>
            <a:tailEnd/>
          </a:ln>
          <a:effectLst/>
        </p:spPr>
        <p:txBody>
          <a:bodyPr wrap="none">
            <a:prstTxWarp prst="textNoShape">
              <a:avLst/>
            </a:prstTxWarp>
            <a:spAutoFit/>
          </a:bodyPr>
          <a:lstStyle/>
          <a:p>
            <a:r>
              <a:rPr lang="en-US"/>
              <a:t>2008 </a:t>
            </a:r>
          </a:p>
        </p:txBody>
      </p:sp>
    </p:spTree>
  </p:cSld>
  <p:clrMapOvr>
    <a:masterClrMapping/>
  </p:clrMapOvr>
  <p:transition advTm="5000">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What do you see?</a:t>
            </a:r>
          </a:p>
        </p:txBody>
      </p:sp>
      <p:pic>
        <p:nvPicPr>
          <p:cNvPr id="9220" name="Picture 4" descr="toddlers.png                                                   000E5FF6iElm10                         C653E075:"/>
          <p:cNvPicPr>
            <a:picLocks noGrp="1" noChangeAspect="1" noChangeArrowheads="1"/>
          </p:cNvPicPr>
          <p:nvPr>
            <p:ph idx="1"/>
          </p:nvPr>
        </p:nvPicPr>
        <p:blipFill>
          <a:blip r:embed="rId2"/>
          <a:srcRect/>
          <a:stretch>
            <a:fillRect/>
          </a:stretch>
        </p:blipFill>
        <p:spPr>
          <a:xfrm>
            <a:off x="1371600" y="1905000"/>
            <a:ext cx="6169025" cy="4114800"/>
          </a:xfrm>
        </p:spPr>
      </p:pic>
    </p:spTree>
  </p:cSld>
  <p:clrMapOvr>
    <a:masterClrMapping/>
  </p:clrMapOvr>
  <p:transition advTm="5000">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228600"/>
            <a:ext cx="7772400" cy="1143000"/>
          </a:xfrm>
        </p:spPr>
        <p:txBody>
          <a:bodyPr>
            <a:normAutofit fontScale="90000"/>
          </a:bodyPr>
          <a:lstStyle/>
          <a:p>
            <a:pPr eaLnBrk="1" hangingPunct="1"/>
            <a:r>
              <a:rPr lang="en-US"/>
              <a:t>Myths about what is means to be a girl or a boy</a:t>
            </a:r>
          </a:p>
        </p:txBody>
      </p:sp>
      <p:pic>
        <p:nvPicPr>
          <p:cNvPr id="30723" name="Picture 3" descr="HEMAN"/>
          <p:cNvPicPr>
            <a:picLocks noChangeAspect="1" noChangeArrowheads="1"/>
          </p:cNvPicPr>
          <p:nvPr/>
        </p:nvPicPr>
        <p:blipFill>
          <a:blip r:embed="rId2"/>
          <a:srcRect/>
          <a:stretch>
            <a:fillRect/>
          </a:stretch>
        </p:blipFill>
        <p:spPr bwMode="auto">
          <a:xfrm>
            <a:off x="304800" y="2362200"/>
            <a:ext cx="2544763" cy="4191000"/>
          </a:xfrm>
          <a:prstGeom prst="rect">
            <a:avLst/>
          </a:prstGeom>
          <a:solidFill>
            <a:schemeClr val="tx1"/>
          </a:solidFill>
          <a:ln w="9525">
            <a:noFill/>
            <a:miter lim="800000"/>
            <a:headEnd/>
            <a:tailEnd/>
          </a:ln>
        </p:spPr>
      </p:pic>
      <p:pic>
        <p:nvPicPr>
          <p:cNvPr id="30724" name="Picture 4"/>
          <p:cNvPicPr>
            <a:picLocks noChangeAspect="1" noChangeArrowheads="1"/>
          </p:cNvPicPr>
          <p:nvPr/>
        </p:nvPicPr>
        <p:blipFill>
          <a:blip r:embed="rId3"/>
          <a:srcRect/>
          <a:stretch>
            <a:fillRect/>
          </a:stretch>
        </p:blipFill>
        <p:spPr bwMode="auto">
          <a:xfrm>
            <a:off x="4953000" y="3657600"/>
            <a:ext cx="3352800" cy="2362200"/>
          </a:xfrm>
          <a:prstGeom prst="rect">
            <a:avLst/>
          </a:prstGeom>
          <a:noFill/>
          <a:ln w="9525">
            <a:noFill/>
            <a:miter lim="800000"/>
            <a:headEnd/>
            <a:tailEnd/>
          </a:ln>
        </p:spPr>
      </p:pic>
      <p:pic>
        <p:nvPicPr>
          <p:cNvPr id="30725" name="Picture 5"/>
          <p:cNvPicPr>
            <a:picLocks noChangeAspect="1" noChangeArrowheads="1"/>
          </p:cNvPicPr>
          <p:nvPr/>
        </p:nvPicPr>
        <p:blipFill>
          <a:blip r:embed="rId4"/>
          <a:srcRect/>
          <a:stretch>
            <a:fillRect/>
          </a:stretch>
        </p:blipFill>
        <p:spPr bwMode="auto">
          <a:xfrm>
            <a:off x="3048000" y="1828800"/>
            <a:ext cx="2667000" cy="200025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junk"/>
          <p:cNvPicPr>
            <a:picLocks noGrp="1" noChangeAspect="1" noChangeArrowheads="1"/>
          </p:cNvPicPr>
          <p:nvPr>
            <p:ph/>
          </p:nvPr>
        </p:nvPicPr>
        <p:blipFill>
          <a:blip r:embed="rId2"/>
          <a:srcRect/>
          <a:stretch>
            <a:fillRect/>
          </a:stretch>
        </p:blipFill>
        <p:spPr>
          <a:xfrm>
            <a:off x="2895600" y="1447800"/>
            <a:ext cx="3276600" cy="2643188"/>
          </a:xfrm>
        </p:spPr>
      </p:pic>
      <p:pic>
        <p:nvPicPr>
          <p:cNvPr id="31747" name="Picture 3" descr="dishes"/>
          <p:cNvPicPr>
            <a:picLocks noChangeAspect="1" noChangeArrowheads="1"/>
          </p:cNvPicPr>
          <p:nvPr/>
        </p:nvPicPr>
        <p:blipFill>
          <a:blip r:embed="rId3"/>
          <a:srcRect/>
          <a:stretch>
            <a:fillRect/>
          </a:stretch>
        </p:blipFill>
        <p:spPr bwMode="auto">
          <a:xfrm>
            <a:off x="2057400" y="4724400"/>
            <a:ext cx="3733800" cy="1787525"/>
          </a:xfrm>
          <a:prstGeom prst="rect">
            <a:avLst/>
          </a:prstGeom>
          <a:noFill/>
          <a:ln w="9525">
            <a:noFill/>
            <a:miter lim="800000"/>
            <a:headEnd/>
            <a:tailEnd/>
          </a:ln>
        </p:spPr>
      </p:pic>
      <p:pic>
        <p:nvPicPr>
          <p:cNvPr id="31748" name="Picture 4" descr="anotherbarbie"/>
          <p:cNvPicPr>
            <a:picLocks noChangeAspect="1" noChangeArrowheads="1"/>
          </p:cNvPicPr>
          <p:nvPr/>
        </p:nvPicPr>
        <p:blipFill>
          <a:blip r:embed="rId4"/>
          <a:srcRect/>
          <a:stretch>
            <a:fillRect/>
          </a:stretch>
        </p:blipFill>
        <p:spPr bwMode="auto">
          <a:xfrm>
            <a:off x="609600" y="1143000"/>
            <a:ext cx="2706688" cy="3657600"/>
          </a:xfrm>
          <a:prstGeom prst="rect">
            <a:avLst/>
          </a:prstGeom>
          <a:solidFill>
            <a:srgbClr val="FDDDE6"/>
          </a:solidFill>
          <a:ln w="9525">
            <a:noFill/>
            <a:miter lim="800000"/>
            <a:headEnd/>
            <a:tailEnd/>
          </a:ln>
        </p:spPr>
      </p:pic>
      <p:pic>
        <p:nvPicPr>
          <p:cNvPr id="31749" name="Picture 5" descr="&#10;barbie.jpg                                                     00037F56Macintosh HD                   C1A305F1:"/>
          <p:cNvPicPr>
            <a:picLocks noChangeAspect="1" noChangeArrowheads="1"/>
          </p:cNvPicPr>
          <p:nvPr/>
        </p:nvPicPr>
        <p:blipFill>
          <a:blip r:embed="rId5"/>
          <a:srcRect/>
          <a:stretch>
            <a:fillRect/>
          </a:stretch>
        </p:blipFill>
        <p:spPr bwMode="auto">
          <a:xfrm>
            <a:off x="5751513" y="2590800"/>
            <a:ext cx="3392487" cy="3392488"/>
          </a:xfrm>
          <a:prstGeom prst="rect">
            <a:avLst/>
          </a:prstGeom>
          <a:noFill/>
          <a:ln w="9525">
            <a:noFill/>
            <a:miter lim="800000"/>
            <a:headEnd/>
            <a:tailEnd/>
          </a:ln>
        </p:spPr>
      </p:pic>
      <p:sp>
        <p:nvSpPr>
          <p:cNvPr id="31750" name="Text Box 6"/>
          <p:cNvSpPr txBox="1">
            <a:spLocks noChangeArrowheads="1"/>
          </p:cNvSpPr>
          <p:nvPr/>
        </p:nvSpPr>
        <p:spPr bwMode="auto">
          <a:xfrm>
            <a:off x="609600" y="381000"/>
            <a:ext cx="7772400" cy="822325"/>
          </a:xfrm>
          <a:prstGeom prst="rect">
            <a:avLst/>
          </a:prstGeom>
          <a:noFill/>
          <a:ln w="9525">
            <a:noFill/>
            <a:miter lim="800000"/>
            <a:headEnd/>
            <a:tailEnd/>
          </a:ln>
        </p:spPr>
        <p:txBody>
          <a:bodyPr>
            <a:prstTxWarp prst="textNoShape">
              <a:avLst/>
            </a:prstTxWarp>
            <a:spAutoFit/>
          </a:bodyPr>
          <a:lstStyle/>
          <a:p>
            <a:pPr algn="ctr"/>
            <a:r>
              <a:rPr lang="en-US"/>
              <a:t>Myths about how a woman should act, treat others, and be focused upon &amp; concerned with</a:t>
            </a:r>
          </a:p>
        </p:txBody>
      </p:sp>
    </p:spTree>
  </p:cSld>
  <p:clrMapOvr>
    <a:masterClrMapping/>
  </p:clrMapOvr>
  <p:transition advTm="5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descr="giorgione"/>
          <p:cNvPicPr>
            <a:picLocks noChangeAspect="1" noChangeArrowheads="1"/>
          </p:cNvPicPr>
          <p:nvPr/>
        </p:nvPicPr>
        <p:blipFill>
          <a:blip r:embed="rId3"/>
          <a:srcRect/>
          <a:stretch>
            <a:fillRect/>
          </a:stretch>
        </p:blipFill>
        <p:spPr bwMode="auto">
          <a:xfrm>
            <a:off x="381000" y="152400"/>
            <a:ext cx="3532188" cy="2603500"/>
          </a:xfrm>
          <a:prstGeom prst="rect">
            <a:avLst/>
          </a:prstGeom>
          <a:noFill/>
        </p:spPr>
      </p:pic>
      <p:pic>
        <p:nvPicPr>
          <p:cNvPr id="47107" name="Picture 3" descr="lempicka"/>
          <p:cNvPicPr>
            <a:picLocks noChangeAspect="1" noChangeArrowheads="1"/>
          </p:cNvPicPr>
          <p:nvPr/>
        </p:nvPicPr>
        <p:blipFill>
          <a:blip r:embed="rId4"/>
          <a:srcRect/>
          <a:stretch>
            <a:fillRect/>
          </a:stretch>
        </p:blipFill>
        <p:spPr bwMode="auto">
          <a:xfrm>
            <a:off x="5638800" y="4459288"/>
            <a:ext cx="3254375" cy="2398712"/>
          </a:xfrm>
          <a:prstGeom prst="rect">
            <a:avLst/>
          </a:prstGeom>
          <a:noFill/>
        </p:spPr>
      </p:pic>
      <p:sp>
        <p:nvSpPr>
          <p:cNvPr id="47108" name="Rectangle 4"/>
          <p:cNvSpPr>
            <a:spLocks noChangeArrowheads="1"/>
          </p:cNvSpPr>
          <p:nvPr/>
        </p:nvSpPr>
        <p:spPr bwMode="auto">
          <a:xfrm>
            <a:off x="2116138" y="2789238"/>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47109" name="Picture 5" descr="manet"/>
          <p:cNvPicPr>
            <a:picLocks noChangeAspect="1" noChangeArrowheads="1"/>
          </p:cNvPicPr>
          <p:nvPr/>
        </p:nvPicPr>
        <p:blipFill>
          <a:blip r:embed="rId5"/>
          <a:srcRect/>
          <a:stretch>
            <a:fillRect/>
          </a:stretch>
        </p:blipFill>
        <p:spPr bwMode="auto">
          <a:xfrm>
            <a:off x="152400" y="4114800"/>
            <a:ext cx="3429000" cy="2528888"/>
          </a:xfrm>
          <a:prstGeom prst="rect">
            <a:avLst/>
          </a:prstGeom>
          <a:noFill/>
        </p:spPr>
      </p:pic>
      <p:pic>
        <p:nvPicPr>
          <p:cNvPr id="47110" name="Picture 6" descr="matisse"/>
          <p:cNvPicPr>
            <a:picLocks noChangeAspect="1" noChangeArrowheads="1"/>
          </p:cNvPicPr>
          <p:nvPr/>
        </p:nvPicPr>
        <p:blipFill>
          <a:blip r:embed="rId6"/>
          <a:srcRect/>
          <a:stretch>
            <a:fillRect/>
          </a:stretch>
        </p:blipFill>
        <p:spPr bwMode="auto">
          <a:xfrm>
            <a:off x="3276600" y="2286000"/>
            <a:ext cx="3429000" cy="2528888"/>
          </a:xfrm>
          <a:prstGeom prst="rect">
            <a:avLst/>
          </a:prstGeom>
          <a:noFill/>
        </p:spPr>
      </p:pic>
      <p:pic>
        <p:nvPicPr>
          <p:cNvPr id="47111" name="Picture 7" descr="titian"/>
          <p:cNvPicPr>
            <a:picLocks noChangeAspect="1" noChangeArrowheads="1"/>
          </p:cNvPicPr>
          <p:nvPr/>
        </p:nvPicPr>
        <p:blipFill>
          <a:blip r:embed="rId7"/>
          <a:srcRect/>
          <a:stretch>
            <a:fillRect/>
          </a:stretch>
        </p:blipFill>
        <p:spPr bwMode="auto">
          <a:xfrm>
            <a:off x="5943600" y="152400"/>
            <a:ext cx="3025775" cy="2230438"/>
          </a:xfrm>
          <a:prstGeom prst="rect">
            <a:avLst/>
          </a:prstGeom>
          <a:noFill/>
        </p:spPr>
      </p:pic>
      <p:sp>
        <p:nvSpPr>
          <p:cNvPr id="47112" name="Text Box 8"/>
          <p:cNvSpPr txBox="1">
            <a:spLocks noChangeArrowheads="1"/>
          </p:cNvSpPr>
          <p:nvPr/>
        </p:nvSpPr>
        <p:spPr bwMode="auto">
          <a:xfrm>
            <a:off x="457200" y="2895600"/>
            <a:ext cx="2349500" cy="822325"/>
          </a:xfrm>
          <a:prstGeom prst="rect">
            <a:avLst/>
          </a:prstGeom>
          <a:noFill/>
          <a:ln w="9525">
            <a:noFill/>
            <a:miter lim="800000"/>
            <a:headEnd/>
            <a:tailEnd/>
          </a:ln>
          <a:effectLst/>
        </p:spPr>
        <p:txBody>
          <a:bodyPr wrap="none">
            <a:prstTxWarp prst="textNoShape">
              <a:avLst/>
            </a:prstTxWarp>
            <a:spAutoFit/>
          </a:bodyPr>
          <a:lstStyle/>
          <a:p>
            <a:r>
              <a:rPr lang="en-US"/>
              <a:t>The Male Artist’s</a:t>
            </a:r>
          </a:p>
          <a:p>
            <a:r>
              <a:rPr lang="en-US"/>
              <a:t>        Gaze</a:t>
            </a:r>
          </a:p>
        </p:txBody>
      </p:sp>
    </p:spTree>
  </p:cSld>
  <p:clrMapOvr>
    <a:masterClrMapping/>
  </p:clrMapOvr>
  <p:transition advTm="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5" name="Picture 3" descr="113136__britney_l.jpg                                          0001303EGracilis                       B42D0945:"/>
          <p:cNvPicPr>
            <a:picLocks noGrp="1" noChangeAspect="1" noChangeArrowheads="1"/>
          </p:cNvPicPr>
          <p:nvPr>
            <p:ph/>
          </p:nvPr>
        </p:nvPicPr>
        <p:blipFill>
          <a:blip r:embed="rId2"/>
          <a:srcRect/>
          <a:stretch>
            <a:fillRect/>
          </a:stretch>
        </p:blipFill>
        <p:spPr bwMode="black">
          <a:xfrm>
            <a:off x="3505200" y="381000"/>
            <a:ext cx="2303463" cy="6477000"/>
          </a:xfrm>
          <a:noFill/>
          <a:ln/>
        </p:spPr>
      </p:pic>
    </p:spTree>
  </p:cSld>
  <p:clrMapOvr>
    <a:masterClrMapping/>
  </p:clrMapOvr>
  <p:transition advTm="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descr="images-16.jpeg                                                 00037F56Macintosh HD                   C1A305F1:"/>
          <p:cNvPicPr>
            <a:picLocks noChangeAspect="1" noChangeArrowheads="1"/>
          </p:cNvPicPr>
          <p:nvPr/>
        </p:nvPicPr>
        <p:blipFill>
          <a:blip r:embed="rId2"/>
          <a:srcRect/>
          <a:stretch>
            <a:fillRect/>
          </a:stretch>
        </p:blipFill>
        <p:spPr bwMode="auto">
          <a:xfrm>
            <a:off x="304800" y="1524000"/>
            <a:ext cx="1782763" cy="1828800"/>
          </a:xfrm>
          <a:prstGeom prst="rect">
            <a:avLst/>
          </a:prstGeom>
          <a:noFill/>
          <a:ln w="9525">
            <a:noFill/>
            <a:miter lim="800000"/>
            <a:headEnd/>
            <a:tailEnd/>
          </a:ln>
        </p:spPr>
      </p:pic>
      <p:pic>
        <p:nvPicPr>
          <p:cNvPr id="34819" name="Picture 3" descr="3348956993.jpeg                                                00037F56Macintosh HD                   C1A305F1:"/>
          <p:cNvPicPr>
            <a:picLocks noChangeAspect="1" noChangeArrowheads="1"/>
          </p:cNvPicPr>
          <p:nvPr/>
        </p:nvPicPr>
        <p:blipFill>
          <a:blip r:embed="rId3"/>
          <a:srcRect/>
          <a:stretch>
            <a:fillRect/>
          </a:stretch>
        </p:blipFill>
        <p:spPr bwMode="auto">
          <a:xfrm>
            <a:off x="0" y="4151313"/>
            <a:ext cx="1454150" cy="2706687"/>
          </a:xfrm>
          <a:prstGeom prst="rect">
            <a:avLst/>
          </a:prstGeom>
          <a:noFill/>
          <a:ln w="9525">
            <a:noFill/>
            <a:miter lim="800000"/>
            <a:headEnd/>
            <a:tailEnd/>
          </a:ln>
        </p:spPr>
      </p:pic>
      <p:sp>
        <p:nvSpPr>
          <p:cNvPr id="34820" name="Text Box 5"/>
          <p:cNvSpPr txBox="1">
            <a:spLocks noChangeArrowheads="1"/>
          </p:cNvSpPr>
          <p:nvPr/>
        </p:nvSpPr>
        <p:spPr bwMode="auto">
          <a:xfrm>
            <a:off x="365125" y="585788"/>
            <a:ext cx="6797675" cy="822325"/>
          </a:xfrm>
          <a:prstGeom prst="rect">
            <a:avLst/>
          </a:prstGeom>
          <a:noFill/>
          <a:ln w="9525">
            <a:noFill/>
            <a:miter lim="800000"/>
            <a:headEnd/>
            <a:tailEnd/>
          </a:ln>
        </p:spPr>
        <p:txBody>
          <a:bodyPr>
            <a:prstTxWarp prst="textNoShape">
              <a:avLst/>
            </a:prstTxWarp>
            <a:spAutoFit/>
          </a:bodyPr>
          <a:lstStyle/>
          <a:p>
            <a:r>
              <a:rPr lang="en-US"/>
              <a:t>Myths about Social Roles, Appearance, Sexuality</a:t>
            </a:r>
          </a:p>
          <a:p>
            <a:r>
              <a:rPr lang="en-US"/>
              <a:t> </a:t>
            </a:r>
            <a:r>
              <a:rPr lang="en-US" sz="1800"/>
              <a:t>Passive Dolls,  Pleasure-producing Beauties</a:t>
            </a:r>
            <a:endParaRPr lang="en-US"/>
          </a:p>
        </p:txBody>
      </p:sp>
      <p:pic>
        <p:nvPicPr>
          <p:cNvPr id="34821" name="Picture 6" descr="DSCN1292.JPG                                                   00048B68Macintosh HD                   BD75222C:"/>
          <p:cNvPicPr>
            <a:picLocks noChangeAspect="1" noChangeArrowheads="1"/>
          </p:cNvPicPr>
          <p:nvPr/>
        </p:nvPicPr>
        <p:blipFill>
          <a:blip r:embed="rId4"/>
          <a:srcRect/>
          <a:stretch>
            <a:fillRect/>
          </a:stretch>
        </p:blipFill>
        <p:spPr bwMode="auto">
          <a:xfrm>
            <a:off x="6781800" y="381000"/>
            <a:ext cx="1790700" cy="3581400"/>
          </a:xfrm>
          <a:prstGeom prst="rect">
            <a:avLst/>
          </a:prstGeom>
          <a:noFill/>
          <a:ln w="9525">
            <a:noFill/>
            <a:miter lim="800000"/>
            <a:headEnd/>
            <a:tailEnd/>
          </a:ln>
        </p:spPr>
      </p:pic>
      <p:pic>
        <p:nvPicPr>
          <p:cNvPr id="34822" name="Picture 7" descr="DSCN1293.JPG                                                   00048B68Macintosh HD                   BD75222C:"/>
          <p:cNvPicPr>
            <a:picLocks noChangeAspect="1" noChangeArrowheads="1"/>
          </p:cNvPicPr>
          <p:nvPr/>
        </p:nvPicPr>
        <p:blipFill>
          <a:blip r:embed="rId5"/>
          <a:srcRect/>
          <a:stretch>
            <a:fillRect/>
          </a:stretch>
        </p:blipFill>
        <p:spPr bwMode="auto">
          <a:xfrm>
            <a:off x="6172200" y="4114800"/>
            <a:ext cx="2590800" cy="2416175"/>
          </a:xfrm>
          <a:prstGeom prst="rect">
            <a:avLst/>
          </a:prstGeom>
          <a:noFill/>
          <a:ln w="9525">
            <a:noFill/>
            <a:miter lim="800000"/>
            <a:headEnd/>
            <a:tailEnd/>
          </a:ln>
        </p:spPr>
      </p:pic>
      <p:pic>
        <p:nvPicPr>
          <p:cNvPr id="34823" name="Picture 8" descr="&#10;images-5.jpeg                                                  00037F56Macintosh HD                   C1A305F1:"/>
          <p:cNvPicPr>
            <a:picLocks noChangeAspect="1" noChangeArrowheads="1"/>
          </p:cNvPicPr>
          <p:nvPr/>
        </p:nvPicPr>
        <p:blipFill>
          <a:blip r:embed="rId6"/>
          <a:srcRect/>
          <a:stretch>
            <a:fillRect/>
          </a:stretch>
        </p:blipFill>
        <p:spPr bwMode="auto">
          <a:xfrm>
            <a:off x="2133600" y="1524000"/>
            <a:ext cx="1814513" cy="2281238"/>
          </a:xfrm>
          <a:prstGeom prst="rect">
            <a:avLst/>
          </a:prstGeom>
          <a:noFill/>
          <a:ln w="9525">
            <a:noFill/>
            <a:miter lim="800000"/>
            <a:headEnd/>
            <a:tailEnd/>
          </a:ln>
        </p:spPr>
      </p:pic>
      <p:pic>
        <p:nvPicPr>
          <p:cNvPr id="34824" name="Picture 9" descr="&#10;images-4.jpeg                                                  00037F56Macintosh HD                   C1A305F1:"/>
          <p:cNvPicPr>
            <a:picLocks noChangeAspect="1" noChangeArrowheads="1"/>
          </p:cNvPicPr>
          <p:nvPr/>
        </p:nvPicPr>
        <p:blipFill>
          <a:blip r:embed="rId7"/>
          <a:srcRect/>
          <a:stretch>
            <a:fillRect/>
          </a:stretch>
        </p:blipFill>
        <p:spPr bwMode="auto">
          <a:xfrm>
            <a:off x="2362200" y="4038600"/>
            <a:ext cx="2062163" cy="2581275"/>
          </a:xfrm>
          <a:prstGeom prst="rect">
            <a:avLst/>
          </a:prstGeom>
          <a:noFill/>
          <a:ln w="9525">
            <a:noFill/>
            <a:miter lim="800000"/>
            <a:headEnd/>
            <a:tailEnd/>
          </a:ln>
        </p:spPr>
      </p:pic>
      <p:pic>
        <p:nvPicPr>
          <p:cNvPr id="34825" name="Picture 10" descr="poster1_hi.jpg                                                 000474A4Macintosh HD                   BD75222C:"/>
          <p:cNvPicPr>
            <a:picLocks noChangeAspect="1" noChangeArrowheads="1"/>
          </p:cNvPicPr>
          <p:nvPr/>
        </p:nvPicPr>
        <p:blipFill>
          <a:blip r:embed="rId8"/>
          <a:srcRect/>
          <a:stretch>
            <a:fillRect/>
          </a:stretch>
        </p:blipFill>
        <p:spPr bwMode="auto">
          <a:xfrm>
            <a:off x="4267200" y="3581400"/>
            <a:ext cx="2049463" cy="3048000"/>
          </a:xfrm>
          <a:prstGeom prst="rect">
            <a:avLst/>
          </a:prstGeom>
          <a:noFill/>
          <a:ln w="9525">
            <a:noFill/>
            <a:miter lim="800000"/>
            <a:headEnd/>
            <a:tailEnd/>
          </a:ln>
        </p:spPr>
      </p:pic>
      <p:pic>
        <p:nvPicPr>
          <p:cNvPr id="34826" name="Picture 11"/>
          <p:cNvPicPr>
            <a:picLocks noChangeAspect="1" noChangeArrowheads="1"/>
          </p:cNvPicPr>
          <p:nvPr/>
        </p:nvPicPr>
        <p:blipFill>
          <a:blip r:embed="rId9"/>
          <a:srcRect/>
          <a:stretch>
            <a:fillRect/>
          </a:stretch>
        </p:blipFill>
        <p:spPr bwMode="auto">
          <a:xfrm>
            <a:off x="4267200" y="1524000"/>
            <a:ext cx="1384300" cy="1955800"/>
          </a:xfrm>
          <a:prstGeom prst="rect">
            <a:avLst/>
          </a:prstGeom>
          <a:noFill/>
          <a:ln w="9525">
            <a:noFill/>
            <a:miter lim="800000"/>
            <a:headEnd/>
            <a:tailEnd/>
          </a:ln>
        </p:spPr>
      </p:pic>
      <p:pic>
        <p:nvPicPr>
          <p:cNvPr id="34827" name="Picture 12" descr="bundchen90.jpg                                                 0001303EGracilis                       B42D0945:"/>
          <p:cNvPicPr>
            <a:picLocks noChangeAspect="1" noChangeArrowheads="1"/>
          </p:cNvPicPr>
          <p:nvPr/>
        </p:nvPicPr>
        <p:blipFill>
          <a:blip r:embed="rId10"/>
          <a:srcRect/>
          <a:stretch>
            <a:fillRect/>
          </a:stretch>
        </p:blipFill>
        <p:spPr bwMode="black">
          <a:xfrm>
            <a:off x="5791200" y="990600"/>
            <a:ext cx="1485900" cy="1981200"/>
          </a:xfrm>
          <a:prstGeom prst="rect">
            <a:avLst/>
          </a:prstGeom>
          <a:noFill/>
          <a:ln w="9525">
            <a:noFill/>
            <a:miter lim="800000"/>
            <a:headEnd/>
            <a:tailEnd/>
          </a:ln>
        </p:spPr>
      </p:pic>
      <p:pic>
        <p:nvPicPr>
          <p:cNvPr id="34828" name="Picture 13" descr="bk81.jpg                                                       0001303EGracilis                       B42D0945:"/>
          <p:cNvPicPr>
            <a:picLocks noChangeAspect="1" noChangeArrowheads="1"/>
          </p:cNvPicPr>
          <p:nvPr/>
        </p:nvPicPr>
        <p:blipFill>
          <a:blip r:embed="rId11"/>
          <a:srcRect/>
          <a:stretch>
            <a:fillRect/>
          </a:stretch>
        </p:blipFill>
        <p:spPr bwMode="black">
          <a:xfrm>
            <a:off x="6172200" y="2971800"/>
            <a:ext cx="1327150" cy="1327150"/>
          </a:xfrm>
          <a:prstGeom prst="rect">
            <a:avLst/>
          </a:prstGeom>
          <a:noFill/>
          <a:ln w="9525">
            <a:noFill/>
            <a:miter lim="800000"/>
            <a:headEnd/>
            <a:tailEnd/>
          </a:ln>
        </p:spPr>
      </p:pic>
      <p:pic>
        <p:nvPicPr>
          <p:cNvPr id="34829" name="Picture 14" descr="061402_tout_trivia.jpg                                         0001303EGracilis                       B42D0945:"/>
          <p:cNvPicPr>
            <a:picLocks noChangeAspect="1" noChangeArrowheads="1"/>
          </p:cNvPicPr>
          <p:nvPr/>
        </p:nvPicPr>
        <p:blipFill>
          <a:blip r:embed="rId12"/>
          <a:srcRect/>
          <a:stretch>
            <a:fillRect/>
          </a:stretch>
        </p:blipFill>
        <p:spPr bwMode="black">
          <a:xfrm>
            <a:off x="1371600" y="3657600"/>
            <a:ext cx="1327150" cy="132715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9" name="Picture 3" descr="1950s-kitchen.jpg                                              00037F56Macintosh HD                   C1A305F1:"/>
          <p:cNvPicPr>
            <a:picLocks noGrp="1" noChangeAspect="1" noChangeArrowheads="1"/>
          </p:cNvPicPr>
          <p:nvPr>
            <p:ph/>
          </p:nvPr>
        </p:nvPicPr>
        <p:blipFill>
          <a:blip r:embed="rId2"/>
          <a:srcRect/>
          <a:stretch>
            <a:fillRect/>
          </a:stretch>
        </p:blipFill>
        <p:spPr>
          <a:xfrm>
            <a:off x="912813" y="609600"/>
            <a:ext cx="7316787" cy="5486400"/>
          </a:xfrm>
        </p:spPr>
      </p:pic>
    </p:spTree>
  </p:cSld>
  <p:clrMapOvr>
    <a:masterClrMapping/>
  </p:clrMapOvr>
  <p:transition advTm="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p:cNvPicPr>
            <a:picLocks noGrp="1" noChangeAspect="1" noChangeArrowheads="1"/>
          </p:cNvPicPr>
          <p:nvPr>
            <p:ph/>
          </p:nvPr>
        </p:nvPicPr>
        <p:blipFill>
          <a:blip r:embed="rId2"/>
          <a:srcRect/>
          <a:stretch>
            <a:fillRect/>
          </a:stretch>
        </p:blipFill>
        <p:spPr>
          <a:xfrm>
            <a:off x="685800" y="1060450"/>
            <a:ext cx="7772400" cy="4584700"/>
          </a:xfrm>
          <a:ln/>
        </p:spPr>
      </p:pic>
    </p:spTree>
  </p:cSld>
  <p:clrMapOvr>
    <a:masterClrMapping/>
  </p:clrMapOvr>
  <p:transition advTm="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9" name="Picture 3" descr="001avery.jpg                                                   00037F56Macintosh HD                   C1A305F1:"/>
          <p:cNvPicPr>
            <a:picLocks noGrp="1" noChangeAspect="1" noChangeArrowheads="1"/>
          </p:cNvPicPr>
          <p:nvPr>
            <p:ph/>
          </p:nvPr>
        </p:nvPicPr>
        <p:blipFill>
          <a:blip r:embed="rId2"/>
          <a:srcRect/>
          <a:stretch>
            <a:fillRect/>
          </a:stretch>
        </p:blipFill>
        <p:spPr>
          <a:xfrm>
            <a:off x="1371600" y="609600"/>
            <a:ext cx="5105400" cy="5486400"/>
          </a:xfrm>
        </p:spPr>
      </p:pic>
    </p:spTree>
  </p:cSld>
  <p:clrMapOvr>
    <a:masterClrMapping/>
  </p:clrMapOvr>
  <p:transition advTm="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t>Myths about Gender Roles</a:t>
            </a:r>
          </a:p>
        </p:txBody>
      </p:sp>
      <p:pic>
        <p:nvPicPr>
          <p:cNvPr id="32771" name="Picture 3" descr="captured16"/>
          <p:cNvPicPr>
            <a:picLocks noGrp="1" noChangeAspect="1" noChangeArrowheads="1"/>
          </p:cNvPicPr>
          <p:nvPr>
            <p:ph idx="1"/>
          </p:nvPr>
        </p:nvPicPr>
        <p:blipFill>
          <a:blip r:embed="rId2"/>
          <a:srcRect l="2872" r="4118"/>
          <a:stretch>
            <a:fillRect/>
          </a:stretch>
        </p:blipFill>
        <p:spPr>
          <a:xfrm>
            <a:off x="685800" y="1524000"/>
            <a:ext cx="3476625" cy="5029200"/>
          </a:xfrm>
        </p:spPr>
      </p:pic>
      <p:pic>
        <p:nvPicPr>
          <p:cNvPr id="32772" name="Picture 4" descr="maleisculture25"/>
          <p:cNvPicPr>
            <a:picLocks noChangeAspect="1" noChangeArrowheads="1"/>
          </p:cNvPicPr>
          <p:nvPr/>
        </p:nvPicPr>
        <p:blipFill>
          <a:blip r:embed="rId3"/>
          <a:srcRect/>
          <a:stretch>
            <a:fillRect/>
          </a:stretch>
        </p:blipFill>
        <p:spPr bwMode="auto">
          <a:xfrm>
            <a:off x="4800600" y="1600200"/>
            <a:ext cx="3600450" cy="48006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barb"/>
          <p:cNvPicPr>
            <a:picLocks noGrp="1" noChangeAspect="1" noChangeArrowheads="1"/>
          </p:cNvPicPr>
          <p:nvPr>
            <p:ph/>
          </p:nvPr>
        </p:nvPicPr>
        <p:blipFill>
          <a:blip r:embed="rId2"/>
          <a:srcRect/>
          <a:stretch>
            <a:fillRect/>
          </a:stretch>
        </p:blipFill>
        <p:spPr>
          <a:xfrm>
            <a:off x="457200" y="2819400"/>
            <a:ext cx="5715000" cy="3625850"/>
          </a:xfrm>
        </p:spPr>
      </p:pic>
      <p:sp>
        <p:nvSpPr>
          <p:cNvPr id="19461" name="Text Box 5"/>
          <p:cNvSpPr txBox="1">
            <a:spLocks noChangeArrowheads="1"/>
          </p:cNvSpPr>
          <p:nvPr/>
        </p:nvSpPr>
        <p:spPr bwMode="auto">
          <a:xfrm>
            <a:off x="3200400" y="762000"/>
            <a:ext cx="3124200" cy="5191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a:t>DOLLS?</a:t>
            </a:r>
            <a:endParaRPr lang="en-US"/>
          </a:p>
        </p:txBody>
      </p:sp>
      <p:pic>
        <p:nvPicPr>
          <p:cNvPr id="19463" name="Picture 7" descr="images-16.jpeg                                                 00037F56Macintosh HD                   C1A305F1:"/>
          <p:cNvPicPr>
            <a:picLocks noChangeAspect="1" noChangeArrowheads="1"/>
          </p:cNvPicPr>
          <p:nvPr/>
        </p:nvPicPr>
        <p:blipFill>
          <a:blip r:embed="rId3"/>
          <a:srcRect/>
          <a:stretch>
            <a:fillRect/>
          </a:stretch>
        </p:blipFill>
        <p:spPr bwMode="auto">
          <a:xfrm>
            <a:off x="838200" y="381000"/>
            <a:ext cx="2228850" cy="2286000"/>
          </a:xfrm>
          <a:prstGeom prst="rect">
            <a:avLst/>
          </a:prstGeom>
          <a:noFill/>
        </p:spPr>
      </p:pic>
      <p:pic>
        <p:nvPicPr>
          <p:cNvPr id="19464" name="Picture 8"/>
          <p:cNvPicPr>
            <a:picLocks noChangeAspect="1" noChangeArrowheads="1"/>
          </p:cNvPicPr>
          <p:nvPr/>
        </p:nvPicPr>
        <p:blipFill>
          <a:blip r:embed="rId4"/>
          <a:srcRect/>
          <a:stretch>
            <a:fillRect/>
          </a:stretch>
        </p:blipFill>
        <p:spPr bwMode="auto">
          <a:xfrm>
            <a:off x="6629400" y="3962400"/>
            <a:ext cx="1492250" cy="2108200"/>
          </a:xfrm>
          <a:prstGeom prst="rect">
            <a:avLst/>
          </a:prstGeom>
          <a:noFill/>
          <a:ln w="9525">
            <a:noFill/>
            <a:miter lim="800000"/>
            <a:headEnd/>
            <a:tailEnd/>
          </a:ln>
          <a:effectLst/>
        </p:spPr>
      </p:pic>
      <p:pic>
        <p:nvPicPr>
          <p:cNvPr id="19465" name="Picture 9" descr="images                                                         000474A4Macintosh HD                   BD75222C:"/>
          <p:cNvPicPr>
            <a:picLocks noChangeAspect="1" noChangeArrowheads="1"/>
          </p:cNvPicPr>
          <p:nvPr/>
        </p:nvPicPr>
        <p:blipFill>
          <a:blip r:embed="rId5"/>
          <a:srcRect/>
          <a:stretch>
            <a:fillRect/>
          </a:stretch>
        </p:blipFill>
        <p:spPr bwMode="auto">
          <a:xfrm>
            <a:off x="4724400" y="1143000"/>
            <a:ext cx="1093788" cy="1524000"/>
          </a:xfrm>
          <a:prstGeom prst="rect">
            <a:avLst/>
          </a:prstGeom>
          <a:noFill/>
        </p:spPr>
      </p:pic>
      <p:pic>
        <p:nvPicPr>
          <p:cNvPr id="19466" name="Picture 10" descr="DSCN1293.JPG                                                   00048B68Macintosh HD                   BD75222C:"/>
          <p:cNvPicPr>
            <a:picLocks noChangeAspect="1" noChangeArrowheads="1"/>
          </p:cNvPicPr>
          <p:nvPr/>
        </p:nvPicPr>
        <p:blipFill>
          <a:blip r:embed="rId6"/>
          <a:srcRect/>
          <a:stretch>
            <a:fillRect/>
          </a:stretch>
        </p:blipFill>
        <p:spPr bwMode="auto">
          <a:xfrm>
            <a:off x="6096000" y="914400"/>
            <a:ext cx="2590800" cy="2416175"/>
          </a:xfrm>
          <a:prstGeom prst="rect">
            <a:avLst/>
          </a:prstGeom>
          <a:noFill/>
        </p:spPr>
      </p:pic>
    </p:spTree>
  </p:cSld>
  <p:clrMapOvr>
    <a:masterClrMapping/>
  </p:clrMapOvr>
  <p:transition advTm="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barb"/>
          <p:cNvPicPr>
            <a:picLocks noGrp="1" noChangeAspect="1" noChangeArrowheads="1"/>
          </p:cNvPicPr>
          <p:nvPr>
            <p:ph/>
          </p:nvPr>
        </p:nvPicPr>
        <p:blipFill>
          <a:blip r:embed="rId2"/>
          <a:srcRect/>
          <a:stretch>
            <a:fillRect/>
          </a:stretch>
        </p:blipFill>
        <p:spPr>
          <a:xfrm>
            <a:off x="152400" y="228600"/>
            <a:ext cx="4800600" cy="3046413"/>
          </a:xfrm>
        </p:spPr>
      </p:pic>
      <p:pic>
        <p:nvPicPr>
          <p:cNvPr id="33795" name="Picture 3"/>
          <p:cNvPicPr>
            <a:picLocks noChangeAspect="1" noChangeArrowheads="1"/>
          </p:cNvPicPr>
          <p:nvPr/>
        </p:nvPicPr>
        <p:blipFill>
          <a:blip r:embed="rId3"/>
          <a:srcRect/>
          <a:stretch>
            <a:fillRect/>
          </a:stretch>
        </p:blipFill>
        <p:spPr bwMode="auto">
          <a:xfrm>
            <a:off x="0" y="3962400"/>
            <a:ext cx="5791200" cy="2895600"/>
          </a:xfrm>
          <a:prstGeom prst="rect">
            <a:avLst/>
          </a:prstGeom>
          <a:noFill/>
          <a:ln w="9525">
            <a:noFill/>
            <a:miter lim="800000"/>
            <a:headEnd/>
            <a:tailEnd/>
          </a:ln>
        </p:spPr>
      </p:pic>
      <p:sp>
        <p:nvSpPr>
          <p:cNvPr id="33796" name="Text Box 5"/>
          <p:cNvSpPr txBox="1">
            <a:spLocks noChangeArrowheads="1"/>
          </p:cNvSpPr>
          <p:nvPr/>
        </p:nvSpPr>
        <p:spPr bwMode="auto">
          <a:xfrm>
            <a:off x="6019800" y="685800"/>
            <a:ext cx="31242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a:t> </a:t>
            </a:r>
            <a:r>
              <a:rPr lang="en-US" sz="2800"/>
              <a:t>Sexualized DOLLS &amp; OBJECTS</a:t>
            </a:r>
            <a:endParaRPr lang="en-US"/>
          </a:p>
        </p:txBody>
      </p:sp>
      <p:pic>
        <p:nvPicPr>
          <p:cNvPr id="33797" name="Picture 7" descr="gross"/>
          <p:cNvPicPr>
            <a:picLocks noChangeAspect="1" noChangeArrowheads="1"/>
          </p:cNvPicPr>
          <p:nvPr/>
        </p:nvPicPr>
        <p:blipFill>
          <a:blip r:embed="rId4"/>
          <a:srcRect r="9370"/>
          <a:stretch>
            <a:fillRect/>
          </a:stretch>
        </p:blipFill>
        <p:spPr bwMode="auto">
          <a:xfrm>
            <a:off x="6938963" y="3124200"/>
            <a:ext cx="2205037" cy="3429000"/>
          </a:xfrm>
          <a:prstGeom prst="rect">
            <a:avLst/>
          </a:prstGeom>
          <a:noFill/>
          <a:ln w="9525">
            <a:noFill/>
            <a:miter lim="800000"/>
            <a:headEnd/>
            <a:tailEnd/>
          </a:ln>
        </p:spPr>
      </p:pic>
      <p:pic>
        <p:nvPicPr>
          <p:cNvPr id="33798" name="Picture 8" descr="B00008GQ32.01.PT01._#187F29.jpg                                00037F56Macintosh HD                   C1A305F1:"/>
          <p:cNvPicPr>
            <a:picLocks noChangeAspect="1" noChangeArrowheads="1"/>
          </p:cNvPicPr>
          <p:nvPr/>
        </p:nvPicPr>
        <p:blipFill>
          <a:blip r:embed="rId5"/>
          <a:srcRect/>
          <a:stretch>
            <a:fillRect/>
          </a:stretch>
        </p:blipFill>
        <p:spPr bwMode="auto">
          <a:xfrm>
            <a:off x="4953000" y="1676400"/>
            <a:ext cx="2057400" cy="34290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car"/>
          <p:cNvPicPr>
            <a:picLocks noGrp="1" noChangeAspect="1" noChangeArrowheads="1"/>
          </p:cNvPicPr>
          <p:nvPr>
            <p:ph/>
          </p:nvPr>
        </p:nvPicPr>
        <p:blipFill>
          <a:blip r:embed="rId2"/>
          <a:srcRect t="12917"/>
          <a:stretch>
            <a:fillRect/>
          </a:stretch>
        </p:blipFill>
        <p:spPr>
          <a:xfrm>
            <a:off x="4343400" y="1143000"/>
            <a:ext cx="3962400" cy="2562225"/>
          </a:xfrm>
        </p:spPr>
      </p:pic>
      <p:pic>
        <p:nvPicPr>
          <p:cNvPr id="35843" name="Picture 3" descr="81985_imageMain200"/>
          <p:cNvPicPr>
            <a:picLocks noChangeAspect="1" noChangeArrowheads="1"/>
          </p:cNvPicPr>
          <p:nvPr/>
        </p:nvPicPr>
        <p:blipFill>
          <a:blip r:embed="rId3"/>
          <a:srcRect l="22459" r="21390"/>
          <a:stretch>
            <a:fillRect/>
          </a:stretch>
        </p:blipFill>
        <p:spPr bwMode="auto">
          <a:xfrm>
            <a:off x="0" y="1524000"/>
            <a:ext cx="2141538" cy="3581400"/>
          </a:xfrm>
          <a:prstGeom prst="rect">
            <a:avLst/>
          </a:prstGeom>
          <a:noFill/>
          <a:ln w="9525">
            <a:noFill/>
            <a:miter lim="800000"/>
            <a:headEnd/>
            <a:tailEnd/>
          </a:ln>
        </p:spPr>
      </p:pic>
      <p:pic>
        <p:nvPicPr>
          <p:cNvPr id="35844" name="Picture 4" descr="transform"/>
          <p:cNvPicPr>
            <a:picLocks noChangeAspect="1" noChangeArrowheads="1"/>
          </p:cNvPicPr>
          <p:nvPr/>
        </p:nvPicPr>
        <p:blipFill>
          <a:blip r:embed="rId4"/>
          <a:srcRect/>
          <a:stretch>
            <a:fillRect/>
          </a:stretch>
        </p:blipFill>
        <p:spPr bwMode="auto">
          <a:xfrm>
            <a:off x="2133600" y="3200400"/>
            <a:ext cx="2270125" cy="3276600"/>
          </a:xfrm>
          <a:prstGeom prst="rect">
            <a:avLst/>
          </a:prstGeom>
          <a:noFill/>
          <a:ln w="9525">
            <a:noFill/>
            <a:miter lim="800000"/>
            <a:headEnd/>
            <a:tailEnd/>
          </a:ln>
        </p:spPr>
      </p:pic>
      <p:pic>
        <p:nvPicPr>
          <p:cNvPr id="35845" name="Picture 5" descr=" 82442.jpg                                                      00037F56Macintosh HD                   C1A305F1:"/>
          <p:cNvPicPr>
            <a:picLocks noChangeAspect="1" noChangeArrowheads="1"/>
          </p:cNvPicPr>
          <p:nvPr/>
        </p:nvPicPr>
        <p:blipFill>
          <a:blip r:embed="rId5"/>
          <a:srcRect/>
          <a:stretch>
            <a:fillRect/>
          </a:stretch>
        </p:blipFill>
        <p:spPr bwMode="auto">
          <a:xfrm>
            <a:off x="5105400" y="3505200"/>
            <a:ext cx="3378200" cy="2692400"/>
          </a:xfrm>
          <a:prstGeom prst="rect">
            <a:avLst/>
          </a:prstGeom>
          <a:noFill/>
          <a:ln w="9525">
            <a:noFill/>
            <a:miter lim="800000"/>
            <a:headEnd/>
            <a:tailEnd/>
          </a:ln>
        </p:spPr>
      </p:pic>
      <p:sp>
        <p:nvSpPr>
          <p:cNvPr id="35846" name="Rectangle 6"/>
          <p:cNvSpPr>
            <a:spLocks noChangeArrowheads="1"/>
          </p:cNvSpPr>
          <p:nvPr/>
        </p:nvSpPr>
        <p:spPr bwMode="auto">
          <a:xfrm>
            <a:off x="381000" y="304800"/>
            <a:ext cx="7239000" cy="822325"/>
          </a:xfrm>
          <a:prstGeom prst="rect">
            <a:avLst/>
          </a:prstGeom>
          <a:noFill/>
          <a:ln w="9525">
            <a:noFill/>
            <a:miter lim="800000"/>
            <a:headEnd/>
            <a:tailEnd/>
          </a:ln>
        </p:spPr>
        <p:txBody>
          <a:bodyPr>
            <a:prstTxWarp prst="textNoShape">
              <a:avLst/>
            </a:prstTxWarp>
            <a:spAutoFit/>
          </a:bodyPr>
          <a:lstStyle/>
          <a:p>
            <a:pPr algn="ctr"/>
            <a:r>
              <a:rPr lang="en-US"/>
              <a:t>Myths about how a man should behave,</a:t>
            </a:r>
          </a:p>
          <a:p>
            <a:pPr algn="ctr"/>
            <a:r>
              <a:rPr lang="en-US"/>
              <a:t> treat others, and be concerned with?</a:t>
            </a:r>
          </a:p>
        </p:txBody>
      </p:sp>
    </p:spTree>
  </p:cSld>
  <p:clrMapOvr>
    <a:masterClrMapping/>
  </p:clrMapOvr>
  <p:transition advTm="5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5334000" y="2362200"/>
            <a:ext cx="3090863" cy="4254500"/>
          </a:xfrm>
          <a:prstGeom prst="rect">
            <a:avLst/>
          </a:prstGeom>
          <a:noFill/>
          <a:ln w="9525">
            <a:noFill/>
            <a:miter lim="800000"/>
            <a:headEnd/>
            <a:tailEnd/>
          </a:ln>
        </p:spPr>
      </p:pic>
      <p:pic>
        <p:nvPicPr>
          <p:cNvPr id="36867" name="Picture 3"/>
          <p:cNvPicPr>
            <a:picLocks noChangeAspect="1" noChangeArrowheads="1"/>
          </p:cNvPicPr>
          <p:nvPr/>
        </p:nvPicPr>
        <p:blipFill>
          <a:blip r:embed="rId3"/>
          <a:srcRect/>
          <a:stretch>
            <a:fillRect/>
          </a:stretch>
        </p:blipFill>
        <p:spPr bwMode="auto">
          <a:xfrm>
            <a:off x="533400" y="304800"/>
            <a:ext cx="3603625" cy="4267200"/>
          </a:xfrm>
          <a:prstGeom prst="rect">
            <a:avLst/>
          </a:prstGeom>
          <a:noFill/>
          <a:ln w="9525">
            <a:noFill/>
            <a:miter lim="800000"/>
            <a:headEnd/>
            <a:tailEnd/>
          </a:ln>
        </p:spPr>
      </p:pic>
      <p:pic>
        <p:nvPicPr>
          <p:cNvPr id="36868" name="Picture 5"/>
          <p:cNvPicPr>
            <a:picLocks noChangeAspect="1" noChangeArrowheads="1"/>
          </p:cNvPicPr>
          <p:nvPr/>
        </p:nvPicPr>
        <p:blipFill>
          <a:blip r:embed="rId4"/>
          <a:srcRect/>
          <a:stretch>
            <a:fillRect/>
          </a:stretch>
        </p:blipFill>
        <p:spPr bwMode="auto">
          <a:xfrm>
            <a:off x="4343400" y="381000"/>
            <a:ext cx="2209800" cy="1662113"/>
          </a:xfrm>
          <a:prstGeom prst="rect">
            <a:avLst/>
          </a:prstGeom>
          <a:noFill/>
          <a:ln w="9525">
            <a:noFill/>
            <a:miter lim="800000"/>
            <a:headEnd/>
            <a:tailEnd/>
          </a:ln>
        </p:spPr>
      </p:pic>
      <p:pic>
        <p:nvPicPr>
          <p:cNvPr id="36869" name="Picture 6"/>
          <p:cNvPicPr>
            <a:picLocks noChangeAspect="1" noChangeArrowheads="1"/>
          </p:cNvPicPr>
          <p:nvPr/>
        </p:nvPicPr>
        <p:blipFill>
          <a:blip r:embed="rId5"/>
          <a:srcRect/>
          <a:stretch>
            <a:fillRect/>
          </a:stretch>
        </p:blipFill>
        <p:spPr bwMode="auto">
          <a:xfrm>
            <a:off x="3810000" y="2133600"/>
            <a:ext cx="1673225" cy="2171700"/>
          </a:xfrm>
          <a:prstGeom prst="rect">
            <a:avLst/>
          </a:prstGeom>
          <a:noFill/>
          <a:ln w="9525">
            <a:noFill/>
            <a:miter lim="800000"/>
            <a:headEnd/>
            <a:tailEnd/>
          </a:ln>
        </p:spPr>
      </p:pic>
      <p:pic>
        <p:nvPicPr>
          <p:cNvPr id="36870" name="Picture 7"/>
          <p:cNvPicPr>
            <a:picLocks noChangeAspect="1" noChangeArrowheads="1"/>
          </p:cNvPicPr>
          <p:nvPr/>
        </p:nvPicPr>
        <p:blipFill>
          <a:blip r:embed="rId6"/>
          <a:srcRect/>
          <a:stretch>
            <a:fillRect/>
          </a:stretch>
        </p:blipFill>
        <p:spPr bwMode="auto">
          <a:xfrm>
            <a:off x="6705600" y="381000"/>
            <a:ext cx="1981200" cy="1981200"/>
          </a:xfrm>
          <a:prstGeom prst="rect">
            <a:avLst/>
          </a:prstGeom>
          <a:noFill/>
          <a:ln w="9525">
            <a:noFill/>
            <a:miter lim="800000"/>
            <a:headEnd/>
            <a:tailEnd/>
          </a:ln>
        </p:spPr>
      </p:pic>
      <p:pic>
        <p:nvPicPr>
          <p:cNvPr id="36871" name="Picture 8" descr="images                                                         00023035Macintosh HD                   B746699A:"/>
          <p:cNvPicPr>
            <a:picLocks noChangeAspect="1" noChangeArrowheads="1"/>
          </p:cNvPicPr>
          <p:nvPr/>
        </p:nvPicPr>
        <p:blipFill>
          <a:blip r:embed="rId7"/>
          <a:srcRect/>
          <a:stretch>
            <a:fillRect/>
          </a:stretch>
        </p:blipFill>
        <p:spPr bwMode="auto">
          <a:xfrm>
            <a:off x="2971800" y="4495800"/>
            <a:ext cx="1516063" cy="1905000"/>
          </a:xfrm>
          <a:prstGeom prst="rect">
            <a:avLst/>
          </a:prstGeom>
          <a:noFill/>
          <a:ln w="9525">
            <a:noFill/>
            <a:miter lim="800000"/>
            <a:headEnd/>
            <a:tailEnd/>
          </a:ln>
        </p:spPr>
      </p:pic>
      <p:pic>
        <p:nvPicPr>
          <p:cNvPr id="36872" name="Picture 9" descr=" pe4id.gif                                                      0001303EGracilis                       B42D0945:"/>
          <p:cNvPicPr>
            <a:picLocks noChangeAspect="1" noChangeArrowheads="1"/>
          </p:cNvPicPr>
          <p:nvPr/>
        </p:nvPicPr>
        <p:blipFill>
          <a:blip r:embed="rId8"/>
          <a:srcRect/>
          <a:stretch>
            <a:fillRect/>
          </a:stretch>
        </p:blipFill>
        <p:spPr bwMode="black">
          <a:xfrm>
            <a:off x="914400" y="3886200"/>
            <a:ext cx="1260475" cy="18288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1371600" y="609600"/>
            <a:ext cx="3233738" cy="5562600"/>
          </a:xfrm>
          <a:prstGeom prst="rect">
            <a:avLst/>
          </a:prstGeom>
          <a:noFill/>
          <a:ln w="9525">
            <a:noFill/>
            <a:miter lim="800000"/>
            <a:headEnd/>
            <a:tailEnd/>
          </a:ln>
          <a:effectLst/>
        </p:spPr>
      </p:pic>
      <p:sp>
        <p:nvSpPr>
          <p:cNvPr id="80899" name="Text Box 3"/>
          <p:cNvSpPr txBox="1">
            <a:spLocks noChangeArrowheads="1"/>
          </p:cNvSpPr>
          <p:nvPr/>
        </p:nvSpPr>
        <p:spPr bwMode="auto">
          <a:xfrm>
            <a:off x="5356225" y="838200"/>
            <a:ext cx="3178175" cy="1917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Ideal Male Beauty: square jaw,  </a:t>
            </a:r>
          </a:p>
          <a:p>
            <a:pPr>
              <a:spcBef>
                <a:spcPct val="50000"/>
              </a:spcBef>
            </a:pPr>
            <a:r>
              <a:rPr lang="en-US"/>
              <a:t>“cut” bod</a:t>
            </a:r>
          </a:p>
          <a:p>
            <a:pPr>
              <a:spcBef>
                <a:spcPct val="50000"/>
              </a:spcBef>
            </a:pPr>
            <a:r>
              <a:rPr lang="en-US"/>
              <a:t>virility(sexual potency)</a:t>
            </a:r>
          </a:p>
        </p:txBody>
      </p:sp>
      <p:pic>
        <p:nvPicPr>
          <p:cNvPr id="80900" name="Picture 4"/>
          <p:cNvPicPr>
            <a:picLocks noChangeAspect="1" noChangeArrowheads="1"/>
          </p:cNvPicPr>
          <p:nvPr/>
        </p:nvPicPr>
        <p:blipFill>
          <a:blip r:embed="rId3"/>
          <a:srcRect/>
          <a:stretch>
            <a:fillRect/>
          </a:stretch>
        </p:blipFill>
        <p:spPr bwMode="auto">
          <a:xfrm>
            <a:off x="6248400" y="4495800"/>
            <a:ext cx="12700" cy="12700"/>
          </a:xfrm>
          <a:prstGeom prst="rect">
            <a:avLst/>
          </a:prstGeom>
          <a:noFill/>
          <a:ln w="9525">
            <a:noFill/>
            <a:miter lim="800000"/>
            <a:headEnd/>
            <a:tailEnd/>
          </a:ln>
          <a:effectLst/>
        </p:spPr>
      </p:pic>
      <p:pic>
        <p:nvPicPr>
          <p:cNvPr id="80901" name="Picture 5"/>
          <p:cNvPicPr>
            <a:picLocks noChangeAspect="1" noChangeArrowheads="1"/>
          </p:cNvPicPr>
          <p:nvPr/>
        </p:nvPicPr>
        <p:blipFill>
          <a:blip r:embed="rId3"/>
          <a:srcRect/>
          <a:stretch>
            <a:fillRect/>
          </a:stretch>
        </p:blipFill>
        <p:spPr bwMode="auto">
          <a:xfrm>
            <a:off x="4572000" y="4343400"/>
            <a:ext cx="12700" cy="12700"/>
          </a:xfrm>
          <a:prstGeom prst="rect">
            <a:avLst/>
          </a:prstGeom>
          <a:noFill/>
          <a:ln w="9525">
            <a:noFill/>
            <a:miter lim="800000"/>
            <a:headEnd/>
            <a:tailEnd/>
          </a:ln>
          <a:effectLst/>
        </p:spPr>
      </p:pic>
      <p:pic>
        <p:nvPicPr>
          <p:cNvPr id="80902" name="Picture 6"/>
          <p:cNvPicPr>
            <a:picLocks noChangeAspect="1" noChangeArrowheads="1"/>
          </p:cNvPicPr>
          <p:nvPr/>
        </p:nvPicPr>
        <p:blipFill>
          <a:blip r:embed="rId3"/>
          <a:srcRect/>
          <a:stretch>
            <a:fillRect/>
          </a:stretch>
        </p:blipFill>
        <p:spPr bwMode="auto">
          <a:xfrm>
            <a:off x="6324600" y="5334000"/>
            <a:ext cx="12700" cy="12700"/>
          </a:xfrm>
          <a:prstGeom prst="rect">
            <a:avLst/>
          </a:prstGeom>
          <a:noFill/>
          <a:ln w="9525">
            <a:noFill/>
            <a:miter lim="800000"/>
            <a:headEnd/>
            <a:tailEnd/>
          </a:ln>
          <a:effectLst/>
        </p:spPr>
      </p:pic>
      <p:pic>
        <p:nvPicPr>
          <p:cNvPr id="80903" name="Picture 7"/>
          <p:cNvPicPr>
            <a:picLocks noChangeAspect="1" noChangeArrowheads="1"/>
          </p:cNvPicPr>
          <p:nvPr/>
        </p:nvPicPr>
        <p:blipFill>
          <a:blip r:embed="rId4"/>
          <a:srcRect/>
          <a:stretch>
            <a:fillRect/>
          </a:stretch>
        </p:blipFill>
        <p:spPr bwMode="auto">
          <a:xfrm>
            <a:off x="5181600" y="2895600"/>
            <a:ext cx="2617788" cy="3670300"/>
          </a:xfrm>
          <a:prstGeom prst="rect">
            <a:avLst/>
          </a:prstGeom>
          <a:noFill/>
          <a:ln w="9525">
            <a:noFill/>
            <a:miter lim="800000"/>
            <a:headEnd/>
            <a:tailEnd/>
          </a:ln>
          <a:effectLst/>
        </p:spPr>
      </p:pic>
    </p:spTree>
  </p:cSld>
  <p:clrMapOvr>
    <a:masterClrMapping/>
  </p:clrMapOvr>
  <p:transition advTm="5000">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7" name="Picture 3"/>
          <p:cNvPicPr>
            <a:picLocks noGrp="1" noChangeAspect="1" noChangeArrowheads="1"/>
          </p:cNvPicPr>
          <p:nvPr>
            <p:ph/>
          </p:nvPr>
        </p:nvPicPr>
        <p:blipFill>
          <a:blip r:embed="rId2"/>
          <a:srcRect/>
          <a:stretch>
            <a:fillRect/>
          </a:stretch>
        </p:blipFill>
        <p:spPr>
          <a:xfrm>
            <a:off x="381000" y="381000"/>
            <a:ext cx="4419600" cy="2933700"/>
          </a:xfrm>
          <a:noFill/>
          <a:ln/>
        </p:spPr>
      </p:pic>
      <p:pic>
        <p:nvPicPr>
          <p:cNvPr id="52228" name="Picture 4"/>
          <p:cNvPicPr>
            <a:picLocks noChangeAspect="1" noChangeArrowheads="1"/>
          </p:cNvPicPr>
          <p:nvPr/>
        </p:nvPicPr>
        <p:blipFill>
          <a:blip r:embed="rId3"/>
          <a:srcRect/>
          <a:stretch>
            <a:fillRect/>
          </a:stretch>
        </p:blipFill>
        <p:spPr bwMode="auto">
          <a:xfrm>
            <a:off x="2514600" y="2971800"/>
            <a:ext cx="6350000" cy="35687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4" name="Picture 4" descr="manhero1"/>
          <p:cNvPicPr>
            <a:picLocks noChangeAspect="1" noChangeArrowheads="1"/>
          </p:cNvPicPr>
          <p:nvPr/>
        </p:nvPicPr>
        <p:blipFill>
          <a:blip r:embed="rId2">
            <a:lum bright="14000" contrast="38000"/>
          </a:blip>
          <a:srcRect r="1819" b="1163"/>
          <a:stretch>
            <a:fillRect/>
          </a:stretch>
        </p:blipFill>
        <p:spPr bwMode="auto">
          <a:xfrm>
            <a:off x="533400" y="609600"/>
            <a:ext cx="4035425" cy="5867400"/>
          </a:xfrm>
          <a:prstGeom prst="rect">
            <a:avLst/>
          </a:prstGeom>
          <a:noFill/>
          <a:ln w="9525">
            <a:noFill/>
            <a:miter lim="800000"/>
            <a:headEnd/>
            <a:tailEnd/>
          </a:ln>
        </p:spPr>
      </p:pic>
      <p:pic>
        <p:nvPicPr>
          <p:cNvPr id="15367" name="Picture 7" descr="IMG_0408.JPG                                                   00144C5BMacintosh HD                   C1A305F1:"/>
          <p:cNvPicPr>
            <a:picLocks noChangeAspect="1" noChangeArrowheads="1"/>
          </p:cNvPicPr>
          <p:nvPr/>
        </p:nvPicPr>
        <p:blipFill>
          <a:blip r:embed="rId3"/>
          <a:srcRect/>
          <a:stretch>
            <a:fillRect/>
          </a:stretch>
        </p:blipFill>
        <p:spPr bwMode="auto">
          <a:xfrm>
            <a:off x="4800600" y="990600"/>
            <a:ext cx="3886200" cy="51816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3" name="Picture 3"/>
          <p:cNvPicPr>
            <a:picLocks noGrp="1" noChangeAspect="1" noChangeArrowheads="1"/>
          </p:cNvPicPr>
          <p:nvPr>
            <p:ph/>
          </p:nvPr>
        </p:nvPicPr>
        <p:blipFill>
          <a:blip r:embed="rId2"/>
          <a:srcRect/>
          <a:stretch>
            <a:fillRect/>
          </a:stretch>
        </p:blipFill>
        <p:spPr>
          <a:xfrm>
            <a:off x="609600" y="685800"/>
            <a:ext cx="4144963" cy="4724400"/>
          </a:xfrm>
          <a:noFill/>
          <a:ln/>
        </p:spPr>
      </p:pic>
      <p:pic>
        <p:nvPicPr>
          <p:cNvPr id="51204" name="Picture 4"/>
          <p:cNvPicPr>
            <a:picLocks noChangeAspect="1" noChangeArrowheads="1"/>
          </p:cNvPicPr>
          <p:nvPr/>
        </p:nvPicPr>
        <p:blipFill>
          <a:blip r:embed="rId3"/>
          <a:srcRect/>
          <a:stretch>
            <a:fillRect/>
          </a:stretch>
        </p:blipFill>
        <p:spPr bwMode="auto">
          <a:xfrm>
            <a:off x="4495800" y="1066800"/>
            <a:ext cx="4198938" cy="52959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9" name="Picture 3" descr="IMG_0599.JPG                                                   0015FC64Macintosh HD                   C1A305F1:"/>
          <p:cNvPicPr>
            <a:picLocks noGrp="1" noChangeAspect="1" noChangeArrowheads="1"/>
          </p:cNvPicPr>
          <p:nvPr>
            <p:ph idx="1"/>
          </p:nvPr>
        </p:nvPicPr>
        <p:blipFill>
          <a:blip r:embed="rId2"/>
          <a:srcRect/>
          <a:stretch>
            <a:fillRect/>
          </a:stretch>
        </p:blipFill>
        <p:spPr>
          <a:xfrm>
            <a:off x="609600" y="609600"/>
            <a:ext cx="3810000" cy="2857500"/>
          </a:xfrm>
        </p:spPr>
      </p:pic>
      <p:pic>
        <p:nvPicPr>
          <p:cNvPr id="24580" name="Picture 4" descr="IMG_0647.JPG                                                   0015FC64Macintosh HD                   C1A305F1:"/>
          <p:cNvPicPr>
            <a:picLocks noChangeAspect="1" noChangeArrowheads="1"/>
          </p:cNvPicPr>
          <p:nvPr/>
        </p:nvPicPr>
        <p:blipFill>
          <a:blip r:embed="rId3"/>
          <a:srcRect/>
          <a:stretch>
            <a:fillRect/>
          </a:stretch>
        </p:blipFill>
        <p:spPr bwMode="auto">
          <a:xfrm>
            <a:off x="5810250" y="685800"/>
            <a:ext cx="3333750" cy="4343400"/>
          </a:xfrm>
          <a:prstGeom prst="rect">
            <a:avLst/>
          </a:prstGeom>
          <a:noFill/>
          <a:ln w="9525">
            <a:noFill/>
            <a:miter lim="800000"/>
            <a:headEnd/>
            <a:tailEnd/>
          </a:ln>
          <a:effectLst/>
        </p:spPr>
      </p:pic>
      <p:pic>
        <p:nvPicPr>
          <p:cNvPr id="24581" name="Picture 5" descr="IMG_0651.JPG                                                   0015FC64Macintosh HD                   C1A305F1:"/>
          <p:cNvPicPr>
            <a:picLocks noChangeAspect="1" noChangeArrowheads="1"/>
          </p:cNvPicPr>
          <p:nvPr/>
        </p:nvPicPr>
        <p:blipFill>
          <a:blip r:embed="rId4"/>
          <a:srcRect/>
          <a:stretch>
            <a:fillRect/>
          </a:stretch>
        </p:blipFill>
        <p:spPr bwMode="auto">
          <a:xfrm>
            <a:off x="4343400" y="3657600"/>
            <a:ext cx="2092325" cy="2819400"/>
          </a:xfrm>
          <a:prstGeom prst="rect">
            <a:avLst/>
          </a:prstGeom>
          <a:noFill/>
          <a:ln w="9525">
            <a:noFill/>
            <a:miter lim="800000"/>
            <a:headEnd/>
            <a:tailEnd/>
          </a:ln>
          <a:effectLst/>
        </p:spPr>
      </p:pic>
      <p:pic>
        <p:nvPicPr>
          <p:cNvPr id="24582" name="Picture 6" descr="IMG_0652.JPG                                                   0015FC64Macintosh HD                   C1A305F1:"/>
          <p:cNvPicPr>
            <a:picLocks noChangeAspect="1" noChangeArrowheads="1"/>
          </p:cNvPicPr>
          <p:nvPr/>
        </p:nvPicPr>
        <p:blipFill>
          <a:blip r:embed="rId5"/>
          <a:srcRect/>
          <a:stretch>
            <a:fillRect/>
          </a:stretch>
        </p:blipFill>
        <p:spPr bwMode="auto">
          <a:xfrm>
            <a:off x="1371600" y="3657600"/>
            <a:ext cx="2971800" cy="2894013"/>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descr="DSCN1332.JPG                                                   0004BBB0Macintosh HD                   BD75222C:"/>
          <p:cNvPicPr>
            <a:picLocks noChangeAspect="1" noChangeArrowheads="1"/>
          </p:cNvPicPr>
          <p:nvPr/>
        </p:nvPicPr>
        <p:blipFill>
          <a:blip r:embed="rId3"/>
          <a:srcRect/>
          <a:stretch>
            <a:fillRect/>
          </a:stretch>
        </p:blipFill>
        <p:spPr bwMode="auto">
          <a:xfrm>
            <a:off x="685800" y="609600"/>
            <a:ext cx="3424238" cy="3810000"/>
          </a:xfrm>
          <a:prstGeom prst="rect">
            <a:avLst/>
          </a:prstGeom>
          <a:noFill/>
          <a:ln w="9525">
            <a:noFill/>
            <a:miter lim="800000"/>
            <a:headEnd/>
            <a:tailEnd/>
          </a:ln>
        </p:spPr>
      </p:pic>
      <p:pic>
        <p:nvPicPr>
          <p:cNvPr id="37891" name="Picture 3" descr="DSCN1333.JPG                                                   0004BBB0Macintosh HD                   BD75222C:"/>
          <p:cNvPicPr>
            <a:picLocks noChangeAspect="1" noChangeArrowheads="1"/>
          </p:cNvPicPr>
          <p:nvPr/>
        </p:nvPicPr>
        <p:blipFill>
          <a:blip r:embed="rId4"/>
          <a:srcRect/>
          <a:stretch>
            <a:fillRect/>
          </a:stretch>
        </p:blipFill>
        <p:spPr bwMode="auto">
          <a:xfrm>
            <a:off x="4876800" y="2133600"/>
            <a:ext cx="3748088" cy="3359150"/>
          </a:xfrm>
          <a:prstGeom prst="rect">
            <a:avLst/>
          </a:prstGeom>
          <a:noFill/>
          <a:ln w="9525">
            <a:noFill/>
            <a:miter lim="800000"/>
            <a:headEnd/>
            <a:tailEnd/>
          </a:ln>
        </p:spPr>
      </p:pic>
      <p:sp>
        <p:nvSpPr>
          <p:cNvPr id="37892" name="Text Box 4"/>
          <p:cNvSpPr txBox="1">
            <a:spLocks noChangeArrowheads="1"/>
          </p:cNvSpPr>
          <p:nvPr/>
        </p:nvSpPr>
        <p:spPr bwMode="auto">
          <a:xfrm>
            <a:off x="1203325" y="6116638"/>
            <a:ext cx="184150" cy="396875"/>
          </a:xfrm>
          <a:prstGeom prst="rect">
            <a:avLst/>
          </a:prstGeom>
          <a:noFill/>
          <a:ln w="9525">
            <a:noFill/>
            <a:miter lim="800000"/>
            <a:headEnd/>
            <a:tailEnd/>
          </a:ln>
        </p:spPr>
        <p:txBody>
          <a:bodyPr wrap="none">
            <a:prstTxWarp prst="textNoShape">
              <a:avLst/>
            </a:prstTxWarp>
            <a:spAutoFit/>
          </a:bodyPr>
          <a:lstStyle/>
          <a:p>
            <a:endParaRPr lang="en-US" sz="2000">
              <a:latin typeface="American Typewriter" charset="0"/>
            </a:endParaRPr>
          </a:p>
        </p:txBody>
      </p:sp>
      <p:sp>
        <p:nvSpPr>
          <p:cNvPr id="37893" name="Text Box 5"/>
          <p:cNvSpPr txBox="1">
            <a:spLocks noChangeArrowheads="1"/>
          </p:cNvSpPr>
          <p:nvPr/>
        </p:nvSpPr>
        <p:spPr bwMode="auto">
          <a:xfrm>
            <a:off x="822325" y="5943600"/>
            <a:ext cx="6318250" cy="517525"/>
          </a:xfrm>
          <a:prstGeom prst="rect">
            <a:avLst/>
          </a:prstGeom>
          <a:noFill/>
          <a:ln w="9525">
            <a:noFill/>
            <a:miter lim="800000"/>
            <a:headEnd/>
            <a:tailEnd/>
          </a:ln>
        </p:spPr>
        <p:txBody>
          <a:bodyPr>
            <a:prstTxWarp prst="textNoShape">
              <a:avLst/>
            </a:prstTxWarp>
            <a:spAutoFit/>
          </a:bodyPr>
          <a:lstStyle/>
          <a:p>
            <a:r>
              <a:rPr lang="en-US" sz="1400"/>
              <a:t>Tasker, Y. (1993). </a:t>
            </a:r>
            <a:r>
              <a:rPr lang="en-US" sz="1400" i="1"/>
              <a:t>Spectacular bodies: Gender, genre and action cinema</a:t>
            </a:r>
            <a:r>
              <a:rPr lang="en-US" sz="1400"/>
              <a:t>. New York: </a:t>
            </a:r>
          </a:p>
          <a:p>
            <a:r>
              <a:rPr lang="en-US" sz="1400"/>
              <a:t>   Routledge.</a:t>
            </a:r>
            <a:endParaRPr lang="en-US"/>
          </a:p>
        </p:txBody>
      </p:sp>
      <p:sp>
        <p:nvSpPr>
          <p:cNvPr id="37894" name="Rectangle 6"/>
          <p:cNvSpPr>
            <a:spLocks noChangeArrowheads="1"/>
          </p:cNvSpPr>
          <p:nvPr/>
        </p:nvSpPr>
        <p:spPr bwMode="auto">
          <a:xfrm>
            <a:off x="4495800" y="304800"/>
            <a:ext cx="3886200" cy="946150"/>
          </a:xfrm>
          <a:prstGeom prst="rect">
            <a:avLst/>
          </a:prstGeom>
          <a:noFill/>
          <a:ln w="9525">
            <a:noFill/>
            <a:miter lim="800000"/>
            <a:headEnd/>
            <a:tailEnd/>
          </a:ln>
        </p:spPr>
        <p:txBody>
          <a:bodyPr>
            <a:prstTxWarp prst="textNoShape">
              <a:avLst/>
            </a:prstTxWarp>
            <a:spAutoFit/>
          </a:bodyPr>
          <a:lstStyle/>
          <a:p>
            <a:pPr algn="ctr"/>
            <a:r>
              <a:rPr lang="en-US" sz="2800">
                <a:latin typeface="American Typewriter" charset="0"/>
              </a:rPr>
              <a:t>Myths of the “Tough Guise”</a:t>
            </a:r>
            <a:endParaRPr lang="en-US" sz="1600">
              <a:latin typeface="American Typewriter" charset="0"/>
            </a:endParaRPr>
          </a:p>
        </p:txBody>
      </p:sp>
      <p:sp>
        <p:nvSpPr>
          <p:cNvPr id="37895" name="Text Box 7"/>
          <p:cNvSpPr txBox="1">
            <a:spLocks noChangeArrowheads="1"/>
          </p:cNvSpPr>
          <p:nvPr/>
        </p:nvSpPr>
        <p:spPr bwMode="auto">
          <a:xfrm>
            <a:off x="5257800" y="5486400"/>
            <a:ext cx="3173413" cy="457200"/>
          </a:xfrm>
          <a:prstGeom prst="rect">
            <a:avLst/>
          </a:prstGeom>
          <a:noFill/>
          <a:ln w="9525">
            <a:noFill/>
            <a:miter lim="800000"/>
            <a:headEnd/>
            <a:tailEnd/>
          </a:ln>
        </p:spPr>
        <p:txBody>
          <a:bodyPr wrap="none">
            <a:prstTxWarp prst="textNoShape">
              <a:avLst/>
            </a:prstTxWarp>
            <a:spAutoFit/>
          </a:bodyPr>
          <a:lstStyle/>
          <a:p>
            <a:r>
              <a:rPr lang="en-US" sz="1200">
                <a:latin typeface="American Typewriter" charset="0"/>
              </a:rPr>
              <a:t>Arnold Swatrznegger and Grace Jones in</a:t>
            </a:r>
          </a:p>
          <a:p>
            <a:r>
              <a:rPr lang="en-US" sz="1200">
                <a:latin typeface="American Typewriter" charset="0"/>
              </a:rPr>
              <a:t> </a:t>
            </a:r>
            <a:r>
              <a:rPr lang="en-US" sz="1200" i="1">
                <a:latin typeface="American Typewriter" charset="0"/>
              </a:rPr>
              <a:t>Conaan the Barbarian, 1985</a:t>
            </a:r>
          </a:p>
        </p:txBody>
      </p:sp>
      <p:sp>
        <p:nvSpPr>
          <p:cNvPr id="37896" name="Text Box 8"/>
          <p:cNvSpPr txBox="1">
            <a:spLocks noChangeArrowheads="1"/>
          </p:cNvSpPr>
          <p:nvPr/>
        </p:nvSpPr>
        <p:spPr bwMode="auto">
          <a:xfrm>
            <a:off x="609600" y="4572000"/>
            <a:ext cx="2057400" cy="581025"/>
          </a:xfrm>
          <a:prstGeom prst="rect">
            <a:avLst/>
          </a:prstGeom>
          <a:noFill/>
          <a:ln w="9525">
            <a:noFill/>
            <a:miter lim="800000"/>
            <a:headEnd/>
            <a:tailEnd/>
          </a:ln>
        </p:spPr>
        <p:txBody>
          <a:bodyPr>
            <a:prstTxWarp prst="textNoShape">
              <a:avLst/>
            </a:prstTxWarp>
            <a:spAutoFit/>
          </a:bodyPr>
          <a:lstStyle/>
          <a:p>
            <a:r>
              <a:rPr lang="en-US" sz="1600">
                <a:latin typeface="American Typewriter" charset="0"/>
              </a:rPr>
              <a:t>Sylvester Stallone</a:t>
            </a:r>
          </a:p>
          <a:p>
            <a:r>
              <a:rPr lang="en-US" sz="1600">
                <a:latin typeface="American Typewriter" charset="0"/>
              </a:rPr>
              <a:t> in </a:t>
            </a:r>
            <a:r>
              <a:rPr lang="en-US" sz="1600" i="1">
                <a:latin typeface="American Typewriter" charset="0"/>
              </a:rPr>
              <a:t>Rambo</a:t>
            </a:r>
            <a:endParaRPr lang="en-US" sz="1600">
              <a:latin typeface="American Typewriter" charset="0"/>
            </a:endParaRPr>
          </a:p>
        </p:txBody>
      </p:sp>
      <p:pic>
        <p:nvPicPr>
          <p:cNvPr id="37897" name="Picture 9" descr="9913281                                                        000474A4Macintosh HD                   BD75222C:"/>
          <p:cNvPicPr>
            <a:picLocks noChangeAspect="1" noChangeArrowheads="1"/>
          </p:cNvPicPr>
          <p:nvPr/>
        </p:nvPicPr>
        <p:blipFill>
          <a:blip r:embed="rId5"/>
          <a:srcRect/>
          <a:stretch>
            <a:fillRect/>
          </a:stretch>
        </p:blipFill>
        <p:spPr bwMode="auto">
          <a:xfrm>
            <a:off x="2667000" y="4038600"/>
            <a:ext cx="2303463" cy="1728788"/>
          </a:xfrm>
          <a:prstGeom prst="rect">
            <a:avLst/>
          </a:prstGeom>
          <a:noFill/>
          <a:ln w="9525">
            <a:noFill/>
            <a:miter lim="800000"/>
            <a:headEnd/>
            <a:tailEnd/>
          </a:ln>
        </p:spPr>
      </p:pic>
      <p:pic>
        <p:nvPicPr>
          <p:cNvPr id="37898" name="Picture 10" descr="jo.jpg                                                         0001303EGracilis                       B42D0945:"/>
          <p:cNvPicPr>
            <a:picLocks noChangeAspect="1" noChangeArrowheads="1"/>
          </p:cNvPicPr>
          <p:nvPr/>
        </p:nvPicPr>
        <p:blipFill>
          <a:blip r:embed="rId6"/>
          <a:srcRect/>
          <a:stretch>
            <a:fillRect/>
          </a:stretch>
        </p:blipFill>
        <p:spPr bwMode="black">
          <a:xfrm>
            <a:off x="4343400" y="1219200"/>
            <a:ext cx="801688" cy="208915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advTm="5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457200" y="1676400"/>
            <a:ext cx="3962400" cy="3962400"/>
          </a:xfrm>
          <a:prstGeom prst="rect">
            <a:avLst/>
          </a:prstGeom>
          <a:noFill/>
          <a:ln w="9525">
            <a:noFill/>
            <a:miter lim="800000"/>
            <a:headEnd/>
            <a:tailEnd/>
          </a:ln>
        </p:spPr>
      </p:pic>
      <p:pic>
        <p:nvPicPr>
          <p:cNvPr id="38915" name="Picture 3"/>
          <p:cNvPicPr>
            <a:picLocks noChangeAspect="1" noChangeArrowheads="1"/>
          </p:cNvPicPr>
          <p:nvPr/>
        </p:nvPicPr>
        <p:blipFill>
          <a:blip r:embed="rId3"/>
          <a:srcRect/>
          <a:stretch>
            <a:fillRect/>
          </a:stretch>
        </p:blipFill>
        <p:spPr bwMode="auto">
          <a:xfrm>
            <a:off x="4419600" y="1828800"/>
            <a:ext cx="4419600" cy="3314700"/>
          </a:xfrm>
          <a:prstGeom prst="rect">
            <a:avLst/>
          </a:prstGeom>
          <a:noFill/>
          <a:ln w="9525">
            <a:noFill/>
            <a:miter lim="800000"/>
            <a:headEnd/>
            <a:tailEnd/>
          </a:ln>
        </p:spPr>
      </p:pic>
      <p:sp>
        <p:nvSpPr>
          <p:cNvPr id="38916" name="Text Box 4"/>
          <p:cNvSpPr txBox="1">
            <a:spLocks noChangeArrowheads="1"/>
          </p:cNvSpPr>
          <p:nvPr/>
        </p:nvSpPr>
        <p:spPr bwMode="auto">
          <a:xfrm>
            <a:off x="1127125" y="365125"/>
            <a:ext cx="4670569" cy="646331"/>
          </a:xfrm>
          <a:prstGeom prst="rect">
            <a:avLst/>
          </a:prstGeom>
          <a:noFill/>
          <a:ln w="9525">
            <a:noFill/>
            <a:miter lim="800000"/>
            <a:headEnd/>
            <a:tailEnd/>
          </a:ln>
        </p:spPr>
        <p:txBody>
          <a:bodyPr wrap="none">
            <a:prstTxWarp prst="textNoShape">
              <a:avLst/>
            </a:prstTxWarp>
            <a:spAutoFit/>
          </a:bodyPr>
          <a:lstStyle/>
          <a:p>
            <a:r>
              <a:rPr lang="en-US" dirty="0" smtClean="0"/>
              <a:t>Gender Myths </a:t>
            </a:r>
            <a:r>
              <a:rPr lang="en-US" dirty="0"/>
              <a:t>&amp; Stereotypes about people who </a:t>
            </a:r>
          </a:p>
          <a:p>
            <a:r>
              <a:rPr lang="en-US" dirty="0"/>
              <a:t>“Don’t” fit Social Norms</a:t>
            </a:r>
          </a:p>
        </p:txBody>
      </p:sp>
    </p:spTree>
  </p:cSld>
  <p:clrMapOvr>
    <a:masterClrMapping/>
  </p:clrMapOvr>
  <p:transition advTm="5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609600"/>
            <a:ext cx="5257800" cy="838200"/>
          </a:xfrm>
        </p:spPr>
        <p:txBody>
          <a:bodyPr>
            <a:normAutofit fontScale="90000"/>
          </a:bodyPr>
          <a:lstStyle/>
          <a:p>
            <a:pPr eaLnBrk="1" hangingPunct="1"/>
            <a:r>
              <a:rPr lang="en-US"/>
              <a:t>Myths about Love &amp; Romance</a:t>
            </a:r>
          </a:p>
        </p:txBody>
      </p:sp>
      <p:pic>
        <p:nvPicPr>
          <p:cNvPr id="39939" name="Picture 17" descr="mistry9.gif                                                    0001303EGracilis                       B42D0945:"/>
          <p:cNvPicPr>
            <a:picLocks noChangeAspect="1" noChangeArrowheads="1"/>
          </p:cNvPicPr>
          <p:nvPr/>
        </p:nvPicPr>
        <p:blipFill>
          <a:blip r:embed="rId3"/>
          <a:srcRect/>
          <a:stretch>
            <a:fillRect/>
          </a:stretch>
        </p:blipFill>
        <p:spPr bwMode="black">
          <a:xfrm>
            <a:off x="6767513" y="762000"/>
            <a:ext cx="1773237" cy="5867400"/>
          </a:xfrm>
          <a:prstGeom prst="rect">
            <a:avLst/>
          </a:prstGeom>
          <a:noFill/>
          <a:ln w="9525">
            <a:noFill/>
            <a:miter lim="800000"/>
            <a:headEnd/>
            <a:tailEnd/>
          </a:ln>
        </p:spPr>
      </p:pic>
      <p:pic>
        <p:nvPicPr>
          <p:cNvPr id="39940" name="Picture 19" descr="tiffany_ring"/>
          <p:cNvPicPr>
            <a:picLocks noChangeAspect="1" noChangeArrowheads="1"/>
          </p:cNvPicPr>
          <p:nvPr/>
        </p:nvPicPr>
        <p:blipFill>
          <a:blip r:embed="rId4"/>
          <a:srcRect/>
          <a:stretch>
            <a:fillRect/>
          </a:stretch>
        </p:blipFill>
        <p:spPr bwMode="auto">
          <a:xfrm>
            <a:off x="2743200" y="2895600"/>
            <a:ext cx="2543175" cy="1857375"/>
          </a:xfrm>
          <a:prstGeom prst="rect">
            <a:avLst/>
          </a:prstGeom>
          <a:noFill/>
          <a:ln w="9525">
            <a:noFill/>
            <a:miter lim="800000"/>
            <a:headEnd/>
            <a:tailEnd/>
          </a:ln>
        </p:spPr>
      </p:pic>
      <p:pic>
        <p:nvPicPr>
          <p:cNvPr id="39941" name="Picture 20"/>
          <p:cNvPicPr>
            <a:picLocks noChangeAspect="1" noChangeArrowheads="1"/>
          </p:cNvPicPr>
          <p:nvPr/>
        </p:nvPicPr>
        <p:blipFill>
          <a:blip r:embed="rId5"/>
          <a:srcRect/>
          <a:stretch>
            <a:fillRect/>
          </a:stretch>
        </p:blipFill>
        <p:spPr bwMode="auto">
          <a:xfrm>
            <a:off x="1981200" y="4648200"/>
            <a:ext cx="2971800" cy="1981200"/>
          </a:xfrm>
          <a:prstGeom prst="rect">
            <a:avLst/>
          </a:prstGeom>
          <a:noFill/>
          <a:ln w="9525">
            <a:noFill/>
            <a:miter lim="800000"/>
            <a:headEnd/>
            <a:tailEnd/>
          </a:ln>
        </p:spPr>
      </p:pic>
      <p:pic>
        <p:nvPicPr>
          <p:cNvPr id="39942" name="Picture 21"/>
          <p:cNvPicPr>
            <a:picLocks noChangeAspect="1" noChangeArrowheads="1"/>
          </p:cNvPicPr>
          <p:nvPr/>
        </p:nvPicPr>
        <p:blipFill>
          <a:blip r:embed="rId6"/>
          <a:srcRect/>
          <a:stretch>
            <a:fillRect/>
          </a:stretch>
        </p:blipFill>
        <p:spPr bwMode="auto">
          <a:xfrm>
            <a:off x="0" y="1524000"/>
            <a:ext cx="2311400" cy="3175000"/>
          </a:xfrm>
          <a:prstGeom prst="rect">
            <a:avLst/>
          </a:prstGeom>
          <a:noFill/>
          <a:ln w="9525">
            <a:noFill/>
            <a:miter lim="800000"/>
            <a:headEnd/>
            <a:tailEnd/>
          </a:ln>
        </p:spPr>
      </p:pic>
      <p:pic>
        <p:nvPicPr>
          <p:cNvPr id="39943" name="Picture 22"/>
          <p:cNvPicPr>
            <a:picLocks noChangeAspect="1" noChangeArrowheads="1"/>
          </p:cNvPicPr>
          <p:nvPr/>
        </p:nvPicPr>
        <p:blipFill>
          <a:blip r:embed="rId7"/>
          <a:srcRect/>
          <a:stretch>
            <a:fillRect/>
          </a:stretch>
        </p:blipFill>
        <p:spPr bwMode="auto">
          <a:xfrm>
            <a:off x="4724400" y="1219200"/>
            <a:ext cx="1368425" cy="18288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DSCN0919.JPG                                                   0004C0ACMacintosh HD                   B746699A:"/>
          <p:cNvPicPr>
            <a:picLocks noGrp="1" noChangeAspect="1" noChangeArrowheads="1"/>
          </p:cNvPicPr>
          <p:nvPr>
            <p:ph/>
          </p:nvPr>
        </p:nvPicPr>
        <p:blipFill>
          <a:blip r:embed="rId3"/>
          <a:srcRect/>
          <a:stretch>
            <a:fillRect/>
          </a:stretch>
        </p:blipFill>
        <p:spPr>
          <a:xfrm>
            <a:off x="0" y="-76200"/>
            <a:ext cx="9144000" cy="6858000"/>
          </a:xfrm>
        </p:spPr>
      </p:pic>
    </p:spTree>
  </p:cSld>
  <p:clrMapOvr>
    <a:masterClrMapping/>
  </p:clrMapOvr>
  <p:transition advTm="5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5" name="Picture 3"/>
          <p:cNvPicPr>
            <a:picLocks noGrp="1" noChangeAspect="1" noChangeArrowheads="1"/>
          </p:cNvPicPr>
          <p:nvPr>
            <p:ph/>
          </p:nvPr>
        </p:nvPicPr>
        <p:blipFill>
          <a:blip r:embed="rId2"/>
          <a:srcRect/>
          <a:stretch>
            <a:fillRect/>
          </a:stretch>
        </p:blipFill>
        <p:spPr>
          <a:xfrm>
            <a:off x="0" y="762000"/>
            <a:ext cx="7086600" cy="4724400"/>
          </a:xfrm>
          <a:noFill/>
          <a:ln/>
        </p:spPr>
      </p:pic>
      <p:pic>
        <p:nvPicPr>
          <p:cNvPr id="13316" name="Picture 4"/>
          <p:cNvPicPr>
            <a:picLocks noChangeAspect="1" noChangeArrowheads="1"/>
          </p:cNvPicPr>
          <p:nvPr/>
        </p:nvPicPr>
        <p:blipFill>
          <a:blip r:embed="rId3"/>
          <a:srcRect/>
          <a:stretch>
            <a:fillRect/>
          </a:stretch>
        </p:blipFill>
        <p:spPr bwMode="auto">
          <a:xfrm>
            <a:off x="6400800" y="381000"/>
            <a:ext cx="2374900" cy="3175000"/>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a:srcRect/>
          <a:stretch>
            <a:fillRect/>
          </a:stretch>
        </p:blipFill>
        <p:spPr bwMode="auto">
          <a:xfrm>
            <a:off x="5562600" y="3683000"/>
            <a:ext cx="2311400" cy="3175000"/>
          </a:xfrm>
          <a:prstGeom prst="rect">
            <a:avLst/>
          </a:prstGeom>
          <a:noFill/>
          <a:ln w="9525">
            <a:noFill/>
            <a:miter lim="800000"/>
            <a:headEnd/>
            <a:tailEnd/>
          </a:ln>
          <a:effectLst/>
        </p:spPr>
      </p:pic>
    </p:spTree>
  </p:cSld>
  <p:clrMapOvr>
    <a:masterClrMapping/>
  </p:clrMapOvr>
  <p:transition advTm="5000">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0" name="Picture 4" descr="levis+print+ads.jpg                                            000E5FF6iElm10                         C653E075:"/>
          <p:cNvPicPr>
            <a:picLocks noGrp="1" noChangeAspect="1" noChangeArrowheads="1"/>
          </p:cNvPicPr>
          <p:nvPr>
            <p:ph/>
          </p:nvPr>
        </p:nvPicPr>
        <p:blipFill>
          <a:blip r:embed="rId2"/>
          <a:srcRect/>
          <a:stretch>
            <a:fillRect/>
          </a:stretch>
        </p:blipFill>
        <p:spPr>
          <a:xfrm>
            <a:off x="693738" y="609600"/>
            <a:ext cx="7756525" cy="5486400"/>
          </a:xfrm>
        </p:spPr>
      </p:pic>
    </p:spTree>
  </p:cSld>
  <p:clrMapOvr>
    <a:masterClrMapping/>
  </p:clrMapOvr>
  <p:transition advTm="5000">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381000" y="381000"/>
            <a:ext cx="5013325" cy="457200"/>
          </a:xfrm>
          <a:prstGeom prst="rect">
            <a:avLst/>
          </a:prstGeom>
          <a:noFill/>
          <a:ln w="9525">
            <a:noFill/>
            <a:miter lim="800000"/>
            <a:headEnd/>
            <a:tailEnd/>
          </a:ln>
        </p:spPr>
        <p:txBody>
          <a:bodyPr wrap="none">
            <a:prstTxWarp prst="textNoShape">
              <a:avLst/>
            </a:prstTxWarp>
            <a:spAutoFit/>
          </a:bodyPr>
          <a:lstStyle/>
          <a:p>
            <a:r>
              <a:rPr lang="en-US"/>
              <a:t>Myths &amp; Stereotypes about “the Other”</a:t>
            </a:r>
          </a:p>
        </p:txBody>
      </p:sp>
      <p:pic>
        <p:nvPicPr>
          <p:cNvPr id="45059" name="Picture 6"/>
          <p:cNvPicPr>
            <a:picLocks noChangeAspect="1" noChangeArrowheads="1"/>
          </p:cNvPicPr>
          <p:nvPr/>
        </p:nvPicPr>
        <p:blipFill>
          <a:blip r:embed="rId3"/>
          <a:srcRect/>
          <a:stretch>
            <a:fillRect/>
          </a:stretch>
        </p:blipFill>
        <p:spPr bwMode="auto">
          <a:xfrm>
            <a:off x="6705600" y="5024438"/>
            <a:ext cx="2438400" cy="1833562"/>
          </a:xfrm>
          <a:prstGeom prst="rect">
            <a:avLst/>
          </a:prstGeom>
          <a:noFill/>
          <a:ln w="9525">
            <a:noFill/>
            <a:miter lim="800000"/>
            <a:headEnd/>
            <a:tailEnd/>
          </a:ln>
        </p:spPr>
      </p:pic>
      <p:pic>
        <p:nvPicPr>
          <p:cNvPr id="45060" name="Picture 8"/>
          <p:cNvPicPr>
            <a:picLocks noChangeAspect="1" noChangeArrowheads="1"/>
          </p:cNvPicPr>
          <p:nvPr/>
        </p:nvPicPr>
        <p:blipFill>
          <a:blip r:embed="rId4"/>
          <a:srcRect/>
          <a:stretch>
            <a:fillRect/>
          </a:stretch>
        </p:blipFill>
        <p:spPr bwMode="auto">
          <a:xfrm>
            <a:off x="0" y="1295400"/>
            <a:ext cx="3505200" cy="3505200"/>
          </a:xfrm>
          <a:prstGeom prst="rect">
            <a:avLst/>
          </a:prstGeom>
          <a:noFill/>
          <a:ln w="9525">
            <a:noFill/>
            <a:miter lim="800000"/>
            <a:headEnd/>
            <a:tailEnd/>
          </a:ln>
        </p:spPr>
      </p:pic>
      <p:pic>
        <p:nvPicPr>
          <p:cNvPr id="45061" name="Picture 10"/>
          <p:cNvPicPr>
            <a:picLocks noChangeAspect="1" noChangeArrowheads="1"/>
          </p:cNvPicPr>
          <p:nvPr/>
        </p:nvPicPr>
        <p:blipFill>
          <a:blip r:embed="rId5"/>
          <a:srcRect/>
          <a:stretch>
            <a:fillRect/>
          </a:stretch>
        </p:blipFill>
        <p:spPr bwMode="auto">
          <a:xfrm>
            <a:off x="5562600" y="0"/>
            <a:ext cx="2782888" cy="3241675"/>
          </a:xfrm>
          <a:prstGeom prst="rect">
            <a:avLst/>
          </a:prstGeom>
          <a:noFill/>
          <a:ln w="9525">
            <a:noFill/>
            <a:miter lim="800000"/>
            <a:headEnd/>
            <a:tailEnd/>
          </a:ln>
        </p:spPr>
      </p:pic>
      <p:pic>
        <p:nvPicPr>
          <p:cNvPr id="45062" name="Picture 11"/>
          <p:cNvPicPr>
            <a:picLocks noChangeAspect="1" noChangeArrowheads="1"/>
          </p:cNvPicPr>
          <p:nvPr/>
        </p:nvPicPr>
        <p:blipFill>
          <a:blip r:embed="rId6"/>
          <a:srcRect/>
          <a:stretch>
            <a:fillRect/>
          </a:stretch>
        </p:blipFill>
        <p:spPr bwMode="auto">
          <a:xfrm>
            <a:off x="6810375" y="3429000"/>
            <a:ext cx="2333625" cy="1751013"/>
          </a:xfrm>
          <a:prstGeom prst="rect">
            <a:avLst/>
          </a:prstGeom>
          <a:noFill/>
          <a:ln w="9525">
            <a:noFill/>
            <a:miter lim="800000"/>
            <a:headEnd/>
            <a:tailEnd/>
          </a:ln>
        </p:spPr>
      </p:pic>
      <p:pic>
        <p:nvPicPr>
          <p:cNvPr id="45063" name="Picture 12"/>
          <p:cNvPicPr>
            <a:picLocks noChangeAspect="1" noChangeArrowheads="1"/>
          </p:cNvPicPr>
          <p:nvPr/>
        </p:nvPicPr>
        <p:blipFill>
          <a:blip r:embed="rId7"/>
          <a:srcRect/>
          <a:stretch>
            <a:fillRect/>
          </a:stretch>
        </p:blipFill>
        <p:spPr bwMode="auto">
          <a:xfrm>
            <a:off x="2667000" y="2362200"/>
            <a:ext cx="3281363" cy="4495800"/>
          </a:xfrm>
          <a:prstGeom prst="rect">
            <a:avLst/>
          </a:prstGeom>
          <a:noFill/>
          <a:ln w="9525">
            <a:noFill/>
            <a:miter lim="800000"/>
            <a:headEnd/>
            <a:tailEnd/>
          </a:ln>
        </p:spPr>
      </p:pic>
      <p:pic>
        <p:nvPicPr>
          <p:cNvPr id="45064" name="Picture 13"/>
          <p:cNvPicPr>
            <a:picLocks noChangeAspect="1" noChangeArrowheads="1"/>
          </p:cNvPicPr>
          <p:nvPr/>
        </p:nvPicPr>
        <p:blipFill>
          <a:blip r:embed="rId8"/>
          <a:srcRect/>
          <a:stretch>
            <a:fillRect/>
          </a:stretch>
        </p:blipFill>
        <p:spPr bwMode="auto">
          <a:xfrm>
            <a:off x="7391400" y="0"/>
            <a:ext cx="1752600" cy="17526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838200"/>
            <a:ext cx="7772400" cy="1143000"/>
          </a:xfrm>
        </p:spPr>
        <p:txBody>
          <a:bodyPr/>
          <a:lstStyle/>
          <a:p>
            <a:pPr eaLnBrk="1" hangingPunct="1"/>
            <a:r>
              <a:rPr lang="en-US" sz="2000"/>
              <a:t>Aunt Jemima, 1889</a:t>
            </a:r>
            <a:br>
              <a:rPr lang="en-US" sz="2000"/>
            </a:br>
            <a:endParaRPr lang="en-US"/>
          </a:p>
        </p:txBody>
      </p:sp>
      <p:sp>
        <p:nvSpPr>
          <p:cNvPr id="47107" name="Text Box 3"/>
          <p:cNvSpPr txBox="1">
            <a:spLocks noChangeArrowheads="1"/>
          </p:cNvSpPr>
          <p:nvPr/>
        </p:nvSpPr>
        <p:spPr bwMode="auto">
          <a:xfrm>
            <a:off x="228600" y="6096000"/>
            <a:ext cx="8329613" cy="830263"/>
          </a:xfrm>
          <a:prstGeom prst="rect">
            <a:avLst/>
          </a:prstGeom>
          <a:noFill/>
          <a:ln w="9525">
            <a:noFill/>
            <a:miter lim="800000"/>
            <a:headEnd/>
            <a:tailEnd/>
          </a:ln>
        </p:spPr>
        <p:txBody>
          <a:bodyPr wrap="none">
            <a:prstTxWarp prst="textNoShape">
              <a:avLst/>
            </a:prstTxWarp>
            <a:spAutoFit/>
          </a:bodyPr>
          <a:lstStyle/>
          <a:p>
            <a:r>
              <a:rPr lang="en-US"/>
              <a:t>The stereotype of “the Mammy-maid” who lives to nurture, clean, </a:t>
            </a:r>
          </a:p>
          <a:p>
            <a:r>
              <a:rPr lang="en-US"/>
              <a:t>                                                          cook for whites</a:t>
            </a:r>
          </a:p>
        </p:txBody>
      </p:sp>
      <p:pic>
        <p:nvPicPr>
          <p:cNvPr id="47108" name="Picture 4" descr="AuntJemimaLrg.jpg                                              00157FA2Macintosh HD                   C1A305F1:"/>
          <p:cNvPicPr>
            <a:picLocks noChangeAspect="1" noChangeArrowheads="1"/>
          </p:cNvPicPr>
          <p:nvPr/>
        </p:nvPicPr>
        <p:blipFill>
          <a:blip r:embed="rId2"/>
          <a:srcRect/>
          <a:stretch>
            <a:fillRect/>
          </a:stretch>
        </p:blipFill>
        <p:spPr bwMode="auto">
          <a:xfrm>
            <a:off x="3733800" y="2057400"/>
            <a:ext cx="3244850" cy="4038600"/>
          </a:xfrm>
          <a:prstGeom prst="rect">
            <a:avLst/>
          </a:prstGeom>
          <a:noFill/>
          <a:ln w="9525">
            <a:noFill/>
            <a:miter lim="800000"/>
            <a:headEnd/>
            <a:tailEnd/>
          </a:ln>
        </p:spPr>
      </p:pic>
      <p:pic>
        <p:nvPicPr>
          <p:cNvPr id="47109" name="Picture 5" descr="20070507-Aunt Jemima ad.gif                                    00157FA2Macintosh HD                   C1A305F1:"/>
          <p:cNvPicPr>
            <a:picLocks noChangeAspect="1" noChangeArrowheads="1"/>
          </p:cNvPicPr>
          <p:nvPr/>
        </p:nvPicPr>
        <p:blipFill>
          <a:blip r:embed="rId3"/>
          <a:srcRect/>
          <a:stretch>
            <a:fillRect/>
          </a:stretch>
        </p:blipFill>
        <p:spPr bwMode="auto">
          <a:xfrm>
            <a:off x="0" y="1295400"/>
            <a:ext cx="2967038" cy="4572000"/>
          </a:xfrm>
          <a:prstGeom prst="rect">
            <a:avLst/>
          </a:prstGeom>
          <a:noFill/>
          <a:ln w="9525">
            <a:noFill/>
            <a:miter lim="800000"/>
            <a:headEnd/>
            <a:tailEnd/>
          </a:ln>
        </p:spPr>
      </p:pic>
      <p:pic>
        <p:nvPicPr>
          <p:cNvPr id="47110" name="Picture 6" descr="pancake.jpg                                                    00157FA2Macintosh HD                   C1A305F1:"/>
          <p:cNvPicPr>
            <a:picLocks noChangeAspect="1" noChangeArrowheads="1"/>
          </p:cNvPicPr>
          <p:nvPr/>
        </p:nvPicPr>
        <p:blipFill>
          <a:blip r:embed="rId4"/>
          <a:srcRect/>
          <a:stretch>
            <a:fillRect/>
          </a:stretch>
        </p:blipFill>
        <p:spPr bwMode="auto">
          <a:xfrm>
            <a:off x="5791200" y="1905000"/>
            <a:ext cx="3013075" cy="2259013"/>
          </a:xfrm>
          <a:prstGeom prst="rect">
            <a:avLst/>
          </a:prstGeom>
          <a:noFill/>
          <a:ln w="9525">
            <a:noFill/>
            <a:miter lim="800000"/>
            <a:headEnd/>
            <a:tailEnd/>
          </a:ln>
        </p:spPr>
      </p:pic>
      <p:sp>
        <p:nvSpPr>
          <p:cNvPr id="47111" name="Text Box 8"/>
          <p:cNvSpPr txBox="1">
            <a:spLocks noChangeArrowheads="1"/>
          </p:cNvSpPr>
          <p:nvPr/>
        </p:nvSpPr>
        <p:spPr bwMode="auto">
          <a:xfrm>
            <a:off x="1371600" y="457200"/>
            <a:ext cx="6083300" cy="461963"/>
          </a:xfrm>
          <a:prstGeom prst="rect">
            <a:avLst/>
          </a:prstGeom>
          <a:noFill/>
          <a:ln w="9525">
            <a:noFill/>
            <a:miter lim="800000"/>
            <a:headEnd/>
            <a:tailEnd/>
          </a:ln>
        </p:spPr>
        <p:txBody>
          <a:bodyPr wrap="none">
            <a:prstTxWarp prst="textNoShape">
              <a:avLst/>
            </a:prstTxWarp>
            <a:spAutoFit/>
          </a:bodyPr>
          <a:lstStyle/>
          <a:p>
            <a:r>
              <a:rPr lang="en-US"/>
              <a:t>Myths about Race, Position and Role in Society </a:t>
            </a:r>
          </a:p>
        </p:txBody>
      </p:sp>
    </p:spTree>
  </p:cSld>
  <p:clrMapOvr>
    <a:masterClrMapping/>
  </p:clrMapOvr>
  <p:transition advTm="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p:cNvPicPr>
            <a:picLocks noGrp="1" noChangeAspect="1" noChangeArrowheads="1"/>
          </p:cNvPicPr>
          <p:nvPr>
            <p:ph idx="1"/>
          </p:nvPr>
        </p:nvPicPr>
        <p:blipFill>
          <a:blip r:embed="rId3"/>
          <a:srcRect/>
          <a:stretch>
            <a:fillRect/>
          </a:stretch>
        </p:blipFill>
        <p:spPr>
          <a:xfrm>
            <a:off x="0" y="762000"/>
            <a:ext cx="7497763" cy="5273675"/>
          </a:xfrm>
        </p:spPr>
      </p:pic>
      <p:sp>
        <p:nvSpPr>
          <p:cNvPr id="48131" name="Text Box 3"/>
          <p:cNvSpPr txBox="1">
            <a:spLocks noChangeArrowheads="1"/>
          </p:cNvSpPr>
          <p:nvPr/>
        </p:nvSpPr>
        <p:spPr bwMode="auto">
          <a:xfrm>
            <a:off x="1676400" y="3810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48132" name="Text Box 4"/>
          <p:cNvSpPr txBox="1">
            <a:spLocks noChangeArrowheads="1"/>
          </p:cNvSpPr>
          <p:nvPr/>
        </p:nvSpPr>
        <p:spPr bwMode="auto">
          <a:xfrm>
            <a:off x="1431925" y="212725"/>
            <a:ext cx="5991225" cy="457200"/>
          </a:xfrm>
          <a:prstGeom prst="rect">
            <a:avLst/>
          </a:prstGeom>
          <a:noFill/>
          <a:ln w="9525">
            <a:noFill/>
            <a:miter lim="800000"/>
            <a:headEnd/>
            <a:tailEnd/>
          </a:ln>
        </p:spPr>
        <p:txBody>
          <a:bodyPr wrap="none">
            <a:prstTxWarp prst="textNoShape">
              <a:avLst/>
            </a:prstTxWarp>
            <a:spAutoFit/>
          </a:bodyPr>
          <a:lstStyle/>
          <a:p>
            <a:r>
              <a:rPr lang="en-US"/>
              <a:t>Myths about Abilities or Academic Intelligence</a:t>
            </a:r>
          </a:p>
        </p:txBody>
      </p:sp>
      <p:pic>
        <p:nvPicPr>
          <p:cNvPr id="48133" name="Picture 6" descr="michael-jordon-slam-dunk-nba-sport-1.jpg"/>
          <p:cNvPicPr>
            <a:picLocks noChangeAspect="1"/>
          </p:cNvPicPr>
          <p:nvPr/>
        </p:nvPicPr>
        <p:blipFill>
          <a:blip r:embed="rId4"/>
          <a:srcRect/>
          <a:stretch>
            <a:fillRect/>
          </a:stretch>
        </p:blipFill>
        <p:spPr bwMode="auto">
          <a:xfrm>
            <a:off x="6781800" y="3733800"/>
            <a:ext cx="2362200" cy="28575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4" name="Picture 4" descr="&#10;Racist.jpg                                                     00111309Macintosh HD                   C1A305F1:"/>
          <p:cNvPicPr>
            <a:picLocks noGrp="1" noChangeAspect="1" noChangeArrowheads="1"/>
          </p:cNvPicPr>
          <p:nvPr>
            <p:ph/>
          </p:nvPr>
        </p:nvPicPr>
        <p:blipFill>
          <a:blip r:embed="rId2"/>
          <a:srcRect/>
          <a:stretch>
            <a:fillRect/>
          </a:stretch>
        </p:blipFill>
        <p:spPr>
          <a:xfrm>
            <a:off x="0" y="1066800"/>
            <a:ext cx="9144000" cy="5257800"/>
          </a:xfrm>
        </p:spPr>
      </p:pic>
    </p:spTree>
  </p:cSld>
  <p:clrMapOvr>
    <a:masterClrMapping/>
  </p:clrMapOvr>
  <p:transition advTm="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886200"/>
            <a:ext cx="8001000" cy="1219200"/>
          </a:xfrm>
        </p:spPr>
        <p:txBody>
          <a:bodyPr>
            <a:normAutofit fontScale="90000"/>
          </a:bodyPr>
          <a:lstStyle/>
          <a:p>
            <a:r>
              <a:rPr lang="en-US"/>
              <a:t>.</a:t>
            </a:r>
            <a:br>
              <a:rPr lang="en-US"/>
            </a:br>
            <a:r>
              <a:rPr lang="en-US"/>
              <a:t/>
            </a:r>
            <a:br>
              <a:rPr lang="en-US"/>
            </a:br>
            <a:r>
              <a:rPr lang="en-US"/>
              <a:t/>
            </a:r>
            <a:br>
              <a:rPr lang="en-US"/>
            </a:br>
            <a:r>
              <a:rPr lang="en-US"/>
              <a:t> </a:t>
            </a:r>
            <a:br>
              <a:rPr lang="en-US"/>
            </a:br>
            <a:r>
              <a:rPr lang="en-US"/>
              <a:t> </a:t>
            </a:r>
            <a:br>
              <a:rPr lang="en-US"/>
            </a:br>
            <a:r>
              <a:rPr lang="en-US"/>
              <a:t/>
            </a:r>
            <a:br>
              <a:rPr lang="en-US"/>
            </a:br>
            <a:r>
              <a:rPr lang="en-US"/>
              <a:t/>
            </a:r>
            <a:br>
              <a:rPr lang="en-US"/>
            </a:br>
            <a:r>
              <a:rPr lang="en-US"/>
              <a:t/>
            </a:r>
            <a:br>
              <a:rPr lang="en-US"/>
            </a:br>
            <a:r>
              <a:rPr lang="en-US"/>
              <a:t> </a:t>
            </a:r>
          </a:p>
        </p:txBody>
      </p:sp>
      <p:pic>
        <p:nvPicPr>
          <p:cNvPr id="17411" name="Picture 3" descr="DSCN0903.JPG                                                   0004C0ACMacintosh HD                   B746699A:"/>
          <p:cNvPicPr>
            <a:picLocks noChangeAspect="1" noChangeArrowheads="1"/>
          </p:cNvPicPr>
          <p:nvPr/>
        </p:nvPicPr>
        <p:blipFill>
          <a:blip r:embed="rId3"/>
          <a:srcRect/>
          <a:stretch>
            <a:fillRect/>
          </a:stretch>
        </p:blipFill>
        <p:spPr bwMode="auto">
          <a:xfrm>
            <a:off x="0" y="-555625"/>
            <a:ext cx="9144000" cy="7413625"/>
          </a:xfrm>
          <a:prstGeom prst="rect">
            <a:avLst/>
          </a:prstGeom>
          <a:noFill/>
        </p:spPr>
      </p:pic>
      <p:sp>
        <p:nvSpPr>
          <p:cNvPr id="17412" name="Text Box 4"/>
          <p:cNvSpPr txBox="1">
            <a:spLocks noChangeArrowheads="1"/>
          </p:cNvSpPr>
          <p:nvPr/>
        </p:nvSpPr>
        <p:spPr bwMode="auto">
          <a:xfrm>
            <a:off x="3048000" y="2438400"/>
            <a:ext cx="4191000" cy="5191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2800"/>
          </a:p>
        </p:txBody>
      </p:sp>
      <p:sp>
        <p:nvSpPr>
          <p:cNvPr id="17413" name="Rectangle 5"/>
          <p:cNvSpPr>
            <a:spLocks noChangeArrowheads="1"/>
          </p:cNvSpPr>
          <p:nvPr/>
        </p:nvSpPr>
        <p:spPr bwMode="auto">
          <a:xfrm>
            <a:off x="1828800" y="1752600"/>
            <a:ext cx="5486400" cy="2819400"/>
          </a:xfrm>
          <a:prstGeom prst="rect">
            <a:avLst/>
          </a:prstGeom>
          <a:solidFill>
            <a:srgbClr val="FC6F39"/>
          </a:solidFill>
          <a:ln w="9525">
            <a:solidFill>
              <a:schemeClr val="tx1"/>
            </a:solidFill>
            <a:miter lim="800000"/>
            <a:headEnd/>
            <a:tailEnd/>
          </a:ln>
          <a:effectLst/>
        </p:spPr>
        <p:txBody>
          <a:bodyPr wrap="none" anchor="ctr">
            <a:prstTxWarp prst="textNoShape">
              <a:avLst/>
            </a:prstTxWarp>
          </a:bodyPr>
          <a:lstStyle/>
          <a:p>
            <a:pPr algn="ctr"/>
            <a:r>
              <a:rPr lang="en-US" sz="6000" b="1" baseline="-25000" dirty="0" smtClean="0"/>
              <a:t>VISUAL CULTURE</a:t>
            </a:r>
            <a:endParaRPr lang="en-US" sz="6000" b="1" baseline="-25000" dirty="0"/>
          </a:p>
        </p:txBody>
      </p:sp>
      <p:sp>
        <p:nvSpPr>
          <p:cNvPr id="17414" name="Text Box 6"/>
          <p:cNvSpPr txBox="1">
            <a:spLocks noChangeArrowheads="1"/>
          </p:cNvSpPr>
          <p:nvPr/>
        </p:nvSpPr>
        <p:spPr bwMode="auto">
          <a:xfrm>
            <a:off x="2362200" y="2209800"/>
            <a:ext cx="4495800" cy="5191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2800"/>
          </a:p>
        </p:txBody>
      </p:sp>
      <p:sp>
        <p:nvSpPr>
          <p:cNvPr id="17415" name="Text Box 7"/>
          <p:cNvSpPr txBox="1">
            <a:spLocks noChangeArrowheads="1"/>
          </p:cNvSpPr>
          <p:nvPr/>
        </p:nvSpPr>
        <p:spPr bwMode="auto">
          <a:xfrm rot="964582">
            <a:off x="6629400" y="0"/>
            <a:ext cx="2209800" cy="5191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2800"/>
          </a:p>
        </p:txBody>
      </p:sp>
      <p:sp>
        <p:nvSpPr>
          <p:cNvPr id="17416" name="Rectangle 8"/>
          <p:cNvSpPr>
            <a:spLocks noChangeArrowheads="1"/>
          </p:cNvSpPr>
          <p:nvPr/>
        </p:nvSpPr>
        <p:spPr bwMode="auto">
          <a:xfrm rot="-545707">
            <a:off x="4800600" y="0"/>
            <a:ext cx="2667000" cy="5334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solidFill>
                  <a:srgbClr val="041700"/>
                </a:solidFill>
              </a:rPr>
              <a:t> Malls</a:t>
            </a:r>
            <a:endParaRPr lang="en-US" sz="2800"/>
          </a:p>
        </p:txBody>
      </p:sp>
      <p:sp>
        <p:nvSpPr>
          <p:cNvPr id="17417" name="Rectangle 9"/>
          <p:cNvSpPr>
            <a:spLocks noChangeArrowheads="1"/>
          </p:cNvSpPr>
          <p:nvPr/>
        </p:nvSpPr>
        <p:spPr bwMode="auto">
          <a:xfrm rot="745237">
            <a:off x="6629400" y="5638800"/>
            <a:ext cx="22098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Magazines</a:t>
            </a:r>
          </a:p>
        </p:txBody>
      </p:sp>
      <p:sp>
        <p:nvSpPr>
          <p:cNvPr id="17418" name="Rectangle 10"/>
          <p:cNvSpPr>
            <a:spLocks noChangeArrowheads="1"/>
          </p:cNvSpPr>
          <p:nvPr/>
        </p:nvSpPr>
        <p:spPr bwMode="auto">
          <a:xfrm rot="1896936">
            <a:off x="1066800" y="4953000"/>
            <a:ext cx="2057400" cy="6096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Film-cinemas</a:t>
            </a:r>
          </a:p>
        </p:txBody>
      </p:sp>
      <p:sp>
        <p:nvSpPr>
          <p:cNvPr id="17419" name="Rectangle 11"/>
          <p:cNvSpPr>
            <a:spLocks noChangeArrowheads="1"/>
          </p:cNvSpPr>
          <p:nvPr/>
        </p:nvSpPr>
        <p:spPr bwMode="auto">
          <a:xfrm rot="433621">
            <a:off x="6629400" y="838200"/>
            <a:ext cx="2286000" cy="6096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Music videos</a:t>
            </a:r>
          </a:p>
        </p:txBody>
      </p:sp>
      <p:sp>
        <p:nvSpPr>
          <p:cNvPr id="17420" name="Rectangle 12"/>
          <p:cNvSpPr>
            <a:spLocks noChangeArrowheads="1"/>
          </p:cNvSpPr>
          <p:nvPr/>
        </p:nvSpPr>
        <p:spPr bwMode="auto">
          <a:xfrm rot="672989">
            <a:off x="7391400" y="2819400"/>
            <a:ext cx="1752600" cy="838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Mp3s and</a:t>
            </a:r>
          </a:p>
          <a:p>
            <a:pPr algn="ctr"/>
            <a:r>
              <a:rPr lang="en-US" sz="2800"/>
              <a:t> CDs</a:t>
            </a:r>
          </a:p>
        </p:txBody>
      </p:sp>
      <p:sp>
        <p:nvSpPr>
          <p:cNvPr id="17421" name="Rectangle 13"/>
          <p:cNvSpPr>
            <a:spLocks noChangeArrowheads="1"/>
          </p:cNvSpPr>
          <p:nvPr/>
        </p:nvSpPr>
        <p:spPr bwMode="auto">
          <a:xfrm rot="-1118470">
            <a:off x="3505200" y="5715000"/>
            <a:ext cx="2286000" cy="5334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internet</a:t>
            </a:r>
          </a:p>
        </p:txBody>
      </p:sp>
      <p:sp>
        <p:nvSpPr>
          <p:cNvPr id="17422" name="Rectangle 14"/>
          <p:cNvSpPr>
            <a:spLocks noChangeArrowheads="1"/>
          </p:cNvSpPr>
          <p:nvPr/>
        </p:nvSpPr>
        <p:spPr bwMode="auto">
          <a:xfrm rot="-827095">
            <a:off x="685800" y="1295400"/>
            <a:ext cx="2743200" cy="7620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Reality TV  shows</a:t>
            </a:r>
          </a:p>
        </p:txBody>
      </p:sp>
      <p:sp>
        <p:nvSpPr>
          <p:cNvPr id="17423" name="Rectangle 15"/>
          <p:cNvSpPr>
            <a:spLocks noChangeArrowheads="1"/>
          </p:cNvSpPr>
          <p:nvPr/>
        </p:nvSpPr>
        <p:spPr bwMode="auto">
          <a:xfrm rot="-839968">
            <a:off x="304800" y="3429000"/>
            <a:ext cx="2057400" cy="838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DVDs and</a:t>
            </a:r>
          </a:p>
          <a:p>
            <a:pPr algn="ctr"/>
            <a:r>
              <a:rPr lang="en-US" sz="2800"/>
              <a:t> videos</a:t>
            </a:r>
          </a:p>
        </p:txBody>
      </p:sp>
      <p:sp>
        <p:nvSpPr>
          <p:cNvPr id="17424" name="Rectangle 16"/>
          <p:cNvSpPr>
            <a:spLocks noChangeArrowheads="1"/>
          </p:cNvSpPr>
          <p:nvPr/>
        </p:nvSpPr>
        <p:spPr bwMode="auto">
          <a:xfrm rot="-425346">
            <a:off x="6629400" y="4038600"/>
            <a:ext cx="2286000" cy="7620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Arcades and</a:t>
            </a:r>
          </a:p>
          <a:p>
            <a:pPr algn="ctr"/>
            <a:r>
              <a:rPr lang="en-US" sz="2800"/>
              <a:t> video games</a:t>
            </a:r>
          </a:p>
        </p:txBody>
      </p:sp>
      <p:sp>
        <p:nvSpPr>
          <p:cNvPr id="17425" name="Rectangle 17"/>
          <p:cNvSpPr>
            <a:spLocks noChangeArrowheads="1"/>
          </p:cNvSpPr>
          <p:nvPr/>
        </p:nvSpPr>
        <p:spPr bwMode="auto">
          <a:xfrm rot="579170">
            <a:off x="990600" y="0"/>
            <a:ext cx="28956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800"/>
              <a:t>Interactive gaming</a:t>
            </a:r>
          </a:p>
        </p:txBody>
      </p:sp>
      <p:sp>
        <p:nvSpPr>
          <p:cNvPr id="17426" name="Text Box 18"/>
          <p:cNvSpPr txBox="1">
            <a:spLocks noChangeArrowheads="1"/>
          </p:cNvSpPr>
          <p:nvPr/>
        </p:nvSpPr>
        <p:spPr bwMode="auto">
          <a:xfrm>
            <a:off x="2209800" y="2133600"/>
            <a:ext cx="4267200" cy="1160463"/>
          </a:xfrm>
          <a:prstGeom prst="rect">
            <a:avLst/>
          </a:prstGeom>
          <a:noFill/>
          <a:ln w="9525">
            <a:noFill/>
            <a:miter lim="800000"/>
            <a:headEnd/>
            <a:tailEnd/>
          </a:ln>
          <a:effectLst/>
        </p:spPr>
        <p:txBody>
          <a:bodyPr>
            <a:prstTxWarp prst="textNoShape">
              <a:avLst/>
            </a:prstTxWarp>
            <a:spAutoFit/>
          </a:bodyPr>
          <a:lstStyle/>
          <a:p>
            <a:pPr algn="ctr">
              <a:spcBef>
                <a:spcPct val="50000"/>
              </a:spcBef>
            </a:pPr>
            <a:endParaRPr lang="en-US" sz="2800">
              <a:solidFill>
                <a:srgbClr val="041700"/>
              </a:solidFill>
            </a:endParaRPr>
          </a:p>
          <a:p>
            <a:pPr algn="ctr">
              <a:spcBef>
                <a:spcPct val="50000"/>
              </a:spcBef>
            </a:pPr>
            <a:endParaRPr lang="en-US" sz="2800">
              <a:solidFill>
                <a:srgbClr val="041700"/>
              </a:solidFill>
            </a:endParaRPr>
          </a:p>
        </p:txBody>
      </p:sp>
      <p:sp>
        <p:nvSpPr>
          <p:cNvPr id="17427" name="Line 19"/>
          <p:cNvSpPr>
            <a:spLocks noChangeShapeType="1"/>
          </p:cNvSpPr>
          <p:nvPr/>
        </p:nvSpPr>
        <p:spPr bwMode="auto">
          <a:xfrm flipH="1" flipV="1">
            <a:off x="3733800" y="814930"/>
            <a:ext cx="3276600" cy="3581400"/>
          </a:xfrm>
          <a:prstGeom prst="line">
            <a:avLst/>
          </a:prstGeom>
          <a:noFill/>
          <a:ln w="25400">
            <a:solidFill>
              <a:srgbClr val="041700"/>
            </a:solidFill>
            <a:round/>
            <a:headEnd/>
            <a:tailEnd/>
          </a:ln>
          <a:effectLst/>
        </p:spPr>
        <p:txBody>
          <a:bodyPr wrap="none" anchor="ctr">
            <a:prstTxWarp prst="textNoShape">
              <a:avLst/>
            </a:prstTxWarp>
          </a:bodyPr>
          <a:lstStyle/>
          <a:p>
            <a:endParaRPr lang="en-US"/>
          </a:p>
        </p:txBody>
      </p:sp>
      <p:sp>
        <p:nvSpPr>
          <p:cNvPr id="17428" name="Line 20"/>
          <p:cNvSpPr>
            <a:spLocks noChangeShapeType="1"/>
          </p:cNvSpPr>
          <p:nvPr/>
        </p:nvSpPr>
        <p:spPr bwMode="auto">
          <a:xfrm flipH="1">
            <a:off x="4800600" y="457200"/>
            <a:ext cx="838200" cy="5410200"/>
          </a:xfrm>
          <a:prstGeom prst="line">
            <a:avLst/>
          </a:prstGeom>
          <a:noFill/>
          <a:ln w="25400">
            <a:solidFill>
              <a:srgbClr val="041700"/>
            </a:solidFill>
            <a:round/>
            <a:headEnd/>
            <a:tailEnd/>
          </a:ln>
          <a:effectLst/>
        </p:spPr>
        <p:txBody>
          <a:bodyPr wrap="none" anchor="ctr">
            <a:prstTxWarp prst="textNoShape">
              <a:avLst/>
            </a:prstTxWarp>
          </a:bodyPr>
          <a:lstStyle/>
          <a:p>
            <a:endParaRPr lang="en-US"/>
          </a:p>
        </p:txBody>
      </p:sp>
      <p:sp>
        <p:nvSpPr>
          <p:cNvPr id="17429" name="Line 21"/>
          <p:cNvSpPr>
            <a:spLocks noChangeShapeType="1"/>
          </p:cNvSpPr>
          <p:nvPr/>
        </p:nvSpPr>
        <p:spPr bwMode="auto">
          <a:xfrm flipH="1" flipV="1">
            <a:off x="3352800" y="1752600"/>
            <a:ext cx="3962400" cy="1295400"/>
          </a:xfrm>
          <a:prstGeom prst="line">
            <a:avLst/>
          </a:prstGeom>
          <a:noFill/>
          <a:ln w="9525">
            <a:solidFill>
              <a:srgbClr val="041700"/>
            </a:solidFill>
            <a:round/>
            <a:headEnd/>
            <a:tailEnd/>
          </a:ln>
          <a:effectLst/>
        </p:spPr>
        <p:txBody>
          <a:bodyPr wrap="none" anchor="ctr">
            <a:prstTxWarp prst="textNoShape">
              <a:avLst/>
            </a:prstTxWarp>
          </a:bodyPr>
          <a:lstStyle/>
          <a:p>
            <a:endParaRPr lang="en-US"/>
          </a:p>
        </p:txBody>
      </p:sp>
      <p:sp>
        <p:nvSpPr>
          <p:cNvPr id="17430" name="Line 22"/>
          <p:cNvSpPr>
            <a:spLocks noChangeShapeType="1"/>
          </p:cNvSpPr>
          <p:nvPr/>
        </p:nvSpPr>
        <p:spPr bwMode="auto">
          <a:xfrm flipH="1">
            <a:off x="2209800" y="1219200"/>
            <a:ext cx="5257800" cy="3733800"/>
          </a:xfrm>
          <a:prstGeom prst="line">
            <a:avLst/>
          </a:prstGeom>
          <a:noFill/>
          <a:ln w="9525">
            <a:solidFill>
              <a:srgbClr val="041700"/>
            </a:solidFill>
            <a:round/>
            <a:headEnd/>
            <a:tailEnd/>
          </a:ln>
          <a:effectLst/>
        </p:spPr>
        <p:txBody>
          <a:bodyPr wrap="none" anchor="ctr">
            <a:prstTxWarp prst="textNoShape">
              <a:avLst/>
            </a:prstTxWarp>
          </a:bodyPr>
          <a:lstStyle/>
          <a:p>
            <a:endParaRPr lang="en-US"/>
          </a:p>
        </p:txBody>
      </p:sp>
      <p:sp>
        <p:nvSpPr>
          <p:cNvPr id="17431" name="Line 23"/>
          <p:cNvSpPr>
            <a:spLocks noChangeShapeType="1"/>
          </p:cNvSpPr>
          <p:nvPr/>
        </p:nvSpPr>
        <p:spPr bwMode="auto">
          <a:xfrm flipH="1" flipV="1">
            <a:off x="2286000" y="3962400"/>
            <a:ext cx="4800600" cy="1600200"/>
          </a:xfrm>
          <a:prstGeom prst="line">
            <a:avLst/>
          </a:prstGeom>
          <a:noFill/>
          <a:ln w="9525">
            <a:solidFill>
              <a:srgbClr val="041700"/>
            </a:solidFill>
            <a:round/>
            <a:headEnd/>
            <a:tailEnd/>
          </a:ln>
          <a:effectLst/>
        </p:spPr>
        <p:txBody>
          <a:bodyPr wrap="none" anchor="ctr">
            <a:prstTxWarp prst="textNoShape">
              <a:avLst/>
            </a:prstTxWarp>
          </a:bodyPr>
          <a:lstStyle/>
          <a:p>
            <a:endParaRPr lang="en-US"/>
          </a:p>
        </p:txBody>
      </p:sp>
      <p:sp>
        <p:nvSpPr>
          <p:cNvPr id="17432" name="Line 24"/>
          <p:cNvSpPr>
            <a:spLocks noChangeShapeType="1"/>
          </p:cNvSpPr>
          <p:nvPr/>
        </p:nvSpPr>
        <p:spPr bwMode="auto">
          <a:xfrm flipV="1">
            <a:off x="2514600" y="1070499"/>
            <a:ext cx="228600" cy="5257800"/>
          </a:xfrm>
          <a:prstGeom prst="line">
            <a:avLst/>
          </a:prstGeom>
          <a:noFill/>
          <a:ln w="25400">
            <a:solidFill>
              <a:srgbClr val="041700"/>
            </a:solidFill>
            <a:round/>
            <a:headEnd/>
            <a:tailEnd/>
          </a:ln>
          <a:effectLst/>
        </p:spPr>
        <p:txBody>
          <a:bodyPr wrap="none" anchor="ctr">
            <a:prstTxWarp prst="textNoShape">
              <a:avLst/>
            </a:prstTxWarp>
          </a:bodyPr>
          <a:lstStyle/>
          <a:p>
            <a:endParaRPr lang="en-US"/>
          </a:p>
        </p:txBody>
      </p:sp>
      <p:sp>
        <p:nvSpPr>
          <p:cNvPr id="17433" name="Line 25"/>
          <p:cNvSpPr>
            <a:spLocks noChangeShapeType="1"/>
          </p:cNvSpPr>
          <p:nvPr/>
        </p:nvSpPr>
        <p:spPr bwMode="auto">
          <a:xfrm flipV="1">
            <a:off x="2286000" y="457200"/>
            <a:ext cx="3886200" cy="3048000"/>
          </a:xfrm>
          <a:prstGeom prst="line">
            <a:avLst/>
          </a:prstGeom>
          <a:noFill/>
          <a:ln w="9525">
            <a:solidFill>
              <a:srgbClr val="041700"/>
            </a:solidFill>
            <a:round/>
            <a:headEnd/>
            <a:tailEnd/>
          </a:ln>
          <a:effectLst/>
        </p:spPr>
        <p:txBody>
          <a:bodyPr wrap="none" anchor="ctr">
            <a:prstTxWarp prst="textNoShape">
              <a:avLst/>
            </a:prstTxWarp>
          </a:bodyPr>
          <a:lstStyle/>
          <a:p>
            <a:endParaRPr lang="en-US"/>
          </a:p>
        </p:txBody>
      </p:sp>
      <p:sp>
        <p:nvSpPr>
          <p:cNvPr id="17434" name="Line 26"/>
          <p:cNvSpPr>
            <a:spLocks noChangeShapeType="1"/>
          </p:cNvSpPr>
          <p:nvPr/>
        </p:nvSpPr>
        <p:spPr bwMode="auto">
          <a:xfrm flipH="1" flipV="1">
            <a:off x="2514600" y="1905000"/>
            <a:ext cx="2362200" cy="3733800"/>
          </a:xfrm>
          <a:prstGeom prst="line">
            <a:avLst/>
          </a:prstGeom>
          <a:noFill/>
          <a:ln w="31750">
            <a:solidFill>
              <a:srgbClr val="041700"/>
            </a:solidFill>
            <a:round/>
            <a:headEnd/>
            <a:tailEnd/>
          </a:ln>
          <a:effectLst/>
        </p:spPr>
        <p:txBody>
          <a:bodyPr wrap="none" anchor="ctr">
            <a:prstTxWarp prst="textNoShape">
              <a:avLst/>
            </a:prstTxWarp>
          </a:bodyPr>
          <a:lstStyle/>
          <a:p>
            <a:endParaRPr lang="en-US"/>
          </a:p>
        </p:txBody>
      </p:sp>
      <p:sp>
        <p:nvSpPr>
          <p:cNvPr id="17435" name="Line 27"/>
          <p:cNvSpPr>
            <a:spLocks noChangeShapeType="1"/>
          </p:cNvSpPr>
          <p:nvPr/>
        </p:nvSpPr>
        <p:spPr bwMode="auto">
          <a:xfrm flipV="1">
            <a:off x="2971800" y="381000"/>
            <a:ext cx="2743200" cy="5181600"/>
          </a:xfrm>
          <a:prstGeom prst="line">
            <a:avLst/>
          </a:prstGeom>
          <a:noFill/>
          <a:ln w="22225">
            <a:solidFill>
              <a:srgbClr val="041700"/>
            </a:solidFill>
            <a:round/>
            <a:headEnd/>
            <a:tailEnd/>
          </a:ln>
          <a:effectLst/>
        </p:spPr>
        <p:txBody>
          <a:bodyPr wrap="none" anchor="ctr">
            <a:prstTxWarp prst="textNoShape">
              <a:avLst/>
            </a:prstTxWarp>
          </a:bodyPr>
          <a:lstStyle/>
          <a:p>
            <a:endParaRPr lang="en-US"/>
          </a:p>
        </p:txBody>
      </p:sp>
      <p:sp>
        <p:nvSpPr>
          <p:cNvPr id="17436" name="Line 28"/>
          <p:cNvSpPr>
            <a:spLocks noChangeShapeType="1"/>
          </p:cNvSpPr>
          <p:nvPr/>
        </p:nvSpPr>
        <p:spPr bwMode="auto">
          <a:xfrm flipH="1" flipV="1">
            <a:off x="6858000" y="457200"/>
            <a:ext cx="304800" cy="5410200"/>
          </a:xfrm>
          <a:prstGeom prst="line">
            <a:avLst/>
          </a:prstGeom>
          <a:noFill/>
          <a:ln w="25400">
            <a:solidFill>
              <a:srgbClr val="041700"/>
            </a:solidFill>
            <a:round/>
            <a:headEnd/>
            <a:tailEnd/>
          </a:ln>
          <a:effectLst/>
        </p:spPr>
        <p:txBody>
          <a:bodyPr wrap="none" anchor="ctr">
            <a:prstTxWarp prst="textNoShape">
              <a:avLst/>
            </a:prstTxWarp>
          </a:bodyPr>
          <a:lstStyle/>
          <a:p>
            <a:endParaRPr lang="en-US"/>
          </a:p>
        </p:txBody>
      </p:sp>
    </p:spTree>
  </p:cSld>
  <p:clrMapOvr>
    <a:masterClrMapping/>
  </p:clrMapOvr>
  <p:transition advTm="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762000" y="990600"/>
            <a:ext cx="7442200" cy="558165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6146" name="Picture 2" descr="beyonce2_500x375.jpg                                           00037F56Macintosh HD                   C1A305F1:"/>
          <p:cNvPicPr>
            <a:picLocks noGrp="1" noChangeAspect="1" noChangeArrowheads="1"/>
          </p:cNvPicPr>
          <p:nvPr>
            <p:ph sz="quarter" idx="2"/>
          </p:nvPr>
        </p:nvPicPr>
        <p:blipFill>
          <a:blip r:embed="rId2"/>
          <a:srcRect/>
          <a:stretch>
            <a:fillRect/>
          </a:stretch>
        </p:blipFill>
        <p:spPr>
          <a:xfrm>
            <a:off x="838200" y="1219200"/>
            <a:ext cx="6400800" cy="4994275"/>
          </a:xfrm>
        </p:spPr>
      </p:pic>
      <p:sp>
        <p:nvSpPr>
          <p:cNvPr id="50179" name="Text Box 3"/>
          <p:cNvSpPr txBox="1">
            <a:spLocks noChangeArrowheads="1"/>
          </p:cNvSpPr>
          <p:nvPr/>
        </p:nvSpPr>
        <p:spPr bwMode="auto">
          <a:xfrm>
            <a:off x="685800" y="6172200"/>
            <a:ext cx="7620000" cy="457200"/>
          </a:xfrm>
          <a:prstGeom prst="rect">
            <a:avLst/>
          </a:prstGeom>
          <a:noFill/>
          <a:ln w="9525">
            <a:noFill/>
            <a:miter lim="800000"/>
            <a:headEnd/>
            <a:tailEnd/>
          </a:ln>
        </p:spPr>
        <p:txBody>
          <a:bodyPr>
            <a:prstTxWarp prst="textNoShape">
              <a:avLst/>
            </a:prstTxWarp>
            <a:spAutoFit/>
          </a:bodyPr>
          <a:lstStyle/>
          <a:p>
            <a:r>
              <a:rPr lang="en-US"/>
              <a:t> European, Lighter Features &amp; Skin= Higher Class/Status?</a:t>
            </a:r>
          </a:p>
        </p:txBody>
      </p:sp>
      <p:sp>
        <p:nvSpPr>
          <p:cNvPr id="50180" name="Text Box 4"/>
          <p:cNvSpPr txBox="1">
            <a:spLocks noChangeArrowheads="1"/>
          </p:cNvSpPr>
          <p:nvPr/>
        </p:nvSpPr>
        <p:spPr bwMode="auto">
          <a:xfrm>
            <a:off x="457200" y="228600"/>
            <a:ext cx="6934200" cy="822325"/>
          </a:xfrm>
          <a:prstGeom prst="rect">
            <a:avLst/>
          </a:prstGeom>
          <a:noFill/>
          <a:ln w="9525">
            <a:noFill/>
            <a:miter lim="800000"/>
            <a:headEnd/>
            <a:tailEnd/>
          </a:ln>
        </p:spPr>
        <p:txBody>
          <a:bodyPr>
            <a:prstTxWarp prst="textNoShape">
              <a:avLst/>
            </a:prstTxWarp>
            <a:spAutoFit/>
          </a:bodyPr>
          <a:lstStyle/>
          <a:p>
            <a:r>
              <a:rPr lang="en-US"/>
              <a:t>Myths about what ethnic features are most desirable and  accepted in “Mainstream” American Culture” </a:t>
            </a:r>
          </a:p>
        </p:txBody>
      </p:sp>
      <p:pic>
        <p:nvPicPr>
          <p:cNvPr id="50181" name="Picture 5" descr="images                                                         000474A4Macintosh HD                   BD75222C:"/>
          <p:cNvPicPr>
            <a:picLocks noChangeAspect="1" noChangeArrowheads="1"/>
          </p:cNvPicPr>
          <p:nvPr/>
        </p:nvPicPr>
        <p:blipFill>
          <a:blip r:embed="rId3"/>
          <a:srcRect/>
          <a:stretch>
            <a:fillRect/>
          </a:stretch>
        </p:blipFill>
        <p:spPr bwMode="auto">
          <a:xfrm>
            <a:off x="7010400" y="3657600"/>
            <a:ext cx="1751013" cy="243840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Grp="1" noChangeAspect="1" noChangeArrowheads="1"/>
          </p:cNvPicPr>
          <p:nvPr>
            <p:ph/>
          </p:nvPr>
        </p:nvPicPr>
        <p:blipFill>
          <a:blip r:embed="rId2"/>
          <a:srcRect/>
          <a:stretch>
            <a:fillRect/>
          </a:stretch>
        </p:blipFill>
        <p:spPr>
          <a:xfrm>
            <a:off x="685800" y="1108075"/>
            <a:ext cx="7772400" cy="4487863"/>
          </a:xfrm>
          <a:ln/>
        </p:spPr>
      </p:pic>
      <p:sp>
        <p:nvSpPr>
          <p:cNvPr id="35843" name="Text Box 3"/>
          <p:cNvSpPr txBox="1">
            <a:spLocks noChangeArrowheads="1"/>
          </p:cNvSpPr>
          <p:nvPr/>
        </p:nvSpPr>
        <p:spPr bwMode="auto">
          <a:xfrm>
            <a:off x="669925" y="5546725"/>
            <a:ext cx="8170863" cy="822325"/>
          </a:xfrm>
          <a:prstGeom prst="rect">
            <a:avLst/>
          </a:prstGeom>
          <a:noFill/>
          <a:ln w="9525">
            <a:noFill/>
            <a:miter lim="800000"/>
            <a:headEnd/>
            <a:tailEnd/>
          </a:ln>
          <a:effectLst/>
        </p:spPr>
        <p:txBody>
          <a:bodyPr wrap="none">
            <a:prstTxWarp prst="textNoShape">
              <a:avLst/>
            </a:prstTxWarp>
            <a:spAutoFit/>
          </a:bodyPr>
          <a:lstStyle/>
          <a:p>
            <a:r>
              <a:rPr lang="en-US"/>
              <a:t>Christian Boarding School, PA, 1900</a:t>
            </a:r>
          </a:p>
          <a:p>
            <a:r>
              <a:rPr lang="en-US"/>
              <a:t> Denied of  native identity:  language, religion, clothing, food, etc</a:t>
            </a:r>
          </a:p>
        </p:txBody>
      </p:sp>
      <p:sp>
        <p:nvSpPr>
          <p:cNvPr id="35844" name="Text Box 4"/>
          <p:cNvSpPr txBox="1">
            <a:spLocks noChangeArrowheads="1"/>
          </p:cNvSpPr>
          <p:nvPr/>
        </p:nvSpPr>
        <p:spPr bwMode="auto">
          <a:xfrm>
            <a:off x="2819400" y="0"/>
            <a:ext cx="3902075" cy="1006475"/>
          </a:xfrm>
          <a:prstGeom prst="rect">
            <a:avLst/>
          </a:prstGeom>
          <a:noFill/>
          <a:ln w="9525">
            <a:noFill/>
            <a:miter lim="800000"/>
            <a:headEnd/>
            <a:tailEnd/>
          </a:ln>
          <a:effectLst/>
        </p:spPr>
        <p:txBody>
          <a:bodyPr>
            <a:prstTxWarp prst="textNoShape">
              <a:avLst/>
            </a:prstTxWarp>
            <a:spAutoFit/>
          </a:bodyPr>
          <a:lstStyle/>
          <a:p>
            <a:r>
              <a:rPr lang="en-US" sz="3600"/>
              <a:t>   Assimilation </a:t>
            </a:r>
            <a:r>
              <a:rPr lang="en-US"/>
              <a:t>Civilization Fund Act, 1819 </a:t>
            </a:r>
          </a:p>
        </p:txBody>
      </p:sp>
    </p:spTree>
  </p:cSld>
  <p:clrMapOvr>
    <a:masterClrMapping/>
  </p:clrMapOvr>
  <p:transition advTm="5000">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533400" y="304800"/>
            <a:ext cx="2392363" cy="3352800"/>
          </a:xfrm>
          <a:prstGeom prst="rect">
            <a:avLst/>
          </a:prstGeom>
          <a:noFill/>
          <a:ln w="9525">
            <a:noFill/>
            <a:miter lim="800000"/>
            <a:headEnd/>
            <a:tailEnd/>
          </a:ln>
          <a:effectLst/>
        </p:spPr>
      </p:pic>
      <p:pic>
        <p:nvPicPr>
          <p:cNvPr id="41987" name="Picture 3"/>
          <p:cNvPicPr>
            <a:picLocks noChangeAspect="1" noChangeArrowheads="1"/>
          </p:cNvPicPr>
          <p:nvPr/>
        </p:nvPicPr>
        <p:blipFill>
          <a:blip r:embed="rId3"/>
          <a:srcRect/>
          <a:stretch>
            <a:fillRect/>
          </a:stretch>
        </p:blipFill>
        <p:spPr bwMode="auto">
          <a:xfrm>
            <a:off x="3124200" y="457200"/>
            <a:ext cx="2617788" cy="3238500"/>
          </a:xfrm>
          <a:prstGeom prst="rect">
            <a:avLst/>
          </a:prstGeom>
          <a:noFill/>
          <a:ln w="9525">
            <a:noFill/>
            <a:miter lim="800000"/>
            <a:headEnd/>
            <a:tailEnd/>
          </a:ln>
          <a:effectLst/>
        </p:spPr>
      </p:pic>
      <p:pic>
        <p:nvPicPr>
          <p:cNvPr id="41988" name="Picture 4"/>
          <p:cNvPicPr>
            <a:picLocks noChangeAspect="1" noChangeArrowheads="1"/>
          </p:cNvPicPr>
          <p:nvPr/>
        </p:nvPicPr>
        <p:blipFill>
          <a:blip r:embed="rId4"/>
          <a:srcRect/>
          <a:stretch>
            <a:fillRect/>
          </a:stretch>
        </p:blipFill>
        <p:spPr bwMode="auto">
          <a:xfrm>
            <a:off x="533400" y="3505200"/>
            <a:ext cx="3657600" cy="2925763"/>
          </a:xfrm>
          <a:prstGeom prst="rect">
            <a:avLst/>
          </a:prstGeom>
          <a:noFill/>
          <a:ln w="9525">
            <a:noFill/>
            <a:miter lim="800000"/>
            <a:headEnd/>
            <a:tailEnd/>
          </a:ln>
          <a:effectLst/>
        </p:spPr>
      </p:pic>
      <p:pic>
        <p:nvPicPr>
          <p:cNvPr id="41992" name="Picture 8"/>
          <p:cNvPicPr>
            <a:picLocks noChangeAspect="1" noChangeArrowheads="1"/>
          </p:cNvPicPr>
          <p:nvPr/>
        </p:nvPicPr>
        <p:blipFill>
          <a:blip r:embed="rId5"/>
          <a:srcRect/>
          <a:stretch>
            <a:fillRect/>
          </a:stretch>
        </p:blipFill>
        <p:spPr bwMode="auto">
          <a:xfrm>
            <a:off x="5580063" y="304800"/>
            <a:ext cx="3563937" cy="5410200"/>
          </a:xfrm>
          <a:prstGeom prst="rect">
            <a:avLst/>
          </a:prstGeom>
          <a:noFill/>
          <a:ln w="9525">
            <a:noFill/>
            <a:miter lim="800000"/>
            <a:headEnd/>
            <a:tailEnd/>
          </a:ln>
          <a:effectLst/>
        </p:spPr>
      </p:pic>
      <p:sp>
        <p:nvSpPr>
          <p:cNvPr id="41993" name="Rectangle 9"/>
          <p:cNvSpPr>
            <a:spLocks noChangeArrowheads="1"/>
          </p:cNvSpPr>
          <p:nvPr/>
        </p:nvSpPr>
        <p:spPr bwMode="auto">
          <a:xfrm>
            <a:off x="4267200" y="5486400"/>
            <a:ext cx="4572000" cy="1036638"/>
          </a:xfrm>
          <a:prstGeom prst="rect">
            <a:avLst/>
          </a:prstGeom>
          <a:noFill/>
          <a:ln w="9525">
            <a:noFill/>
            <a:miter lim="800000"/>
            <a:headEnd/>
            <a:tailEnd/>
          </a:ln>
          <a:effectLst/>
        </p:spPr>
        <p:txBody>
          <a:bodyPr>
            <a:prstTxWarp prst="textNoShape">
              <a:avLst/>
            </a:prstTxWarp>
            <a:spAutoFit/>
          </a:bodyPr>
          <a:lstStyle/>
          <a:p>
            <a:pPr eaLnBrk="1" hangingPunct="1">
              <a:lnSpc>
                <a:spcPct val="90000"/>
              </a:lnSpc>
              <a:spcBef>
                <a:spcPct val="20000"/>
              </a:spcBef>
            </a:pPr>
            <a:r>
              <a:rPr lang="en-US" sz="2000"/>
              <a:t>     Post Pearl Harbor attack 1941-1946 </a:t>
            </a:r>
          </a:p>
          <a:p>
            <a:pPr eaLnBrk="1" hangingPunct="1">
              <a:lnSpc>
                <a:spcPct val="90000"/>
              </a:lnSpc>
              <a:spcBef>
                <a:spcPct val="20000"/>
              </a:spcBef>
            </a:pPr>
            <a:r>
              <a:rPr lang="en-US" sz="2000"/>
              <a:t>National Security relocated 110,000 to</a:t>
            </a:r>
          </a:p>
          <a:p>
            <a:pPr eaLnBrk="1" hangingPunct="1">
              <a:lnSpc>
                <a:spcPct val="90000"/>
              </a:lnSpc>
              <a:spcBef>
                <a:spcPct val="20000"/>
              </a:spcBef>
            </a:pPr>
            <a:r>
              <a:rPr lang="en-US" sz="2000"/>
              <a:t>  Internment camps </a:t>
            </a:r>
          </a:p>
        </p:txBody>
      </p:sp>
    </p:spTree>
  </p:cSld>
  <p:clrMapOvr>
    <a:masterClrMapping/>
  </p:clrMapOvr>
  <p:transition advTm="5000">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3886200" y="1066800"/>
            <a:ext cx="4533900" cy="4902200"/>
          </a:xfrm>
          <a:prstGeom prst="rect">
            <a:avLst/>
          </a:prstGeom>
          <a:noFill/>
          <a:ln w="9525">
            <a:noFill/>
            <a:miter lim="800000"/>
            <a:headEnd/>
            <a:tailEnd/>
          </a:ln>
          <a:effectLst/>
        </p:spPr>
      </p:pic>
      <p:sp>
        <p:nvSpPr>
          <p:cNvPr id="32771" name="Text Box 3"/>
          <p:cNvSpPr txBox="1">
            <a:spLocks noChangeArrowheads="1"/>
          </p:cNvSpPr>
          <p:nvPr/>
        </p:nvSpPr>
        <p:spPr bwMode="auto">
          <a:xfrm>
            <a:off x="5775325" y="517525"/>
            <a:ext cx="2487613" cy="457200"/>
          </a:xfrm>
          <a:prstGeom prst="rect">
            <a:avLst/>
          </a:prstGeom>
          <a:noFill/>
          <a:ln w="9525">
            <a:noFill/>
            <a:miter lim="800000"/>
            <a:headEnd/>
            <a:tailEnd/>
          </a:ln>
          <a:effectLst/>
        </p:spPr>
        <p:txBody>
          <a:bodyPr wrap="none">
            <a:prstTxWarp prst="textNoShape">
              <a:avLst/>
            </a:prstTxWarp>
            <a:spAutoFit/>
          </a:bodyPr>
          <a:lstStyle/>
          <a:p>
            <a:r>
              <a:rPr lang="en-US"/>
              <a:t>Abu Ghraib Prison</a:t>
            </a:r>
          </a:p>
        </p:txBody>
      </p:sp>
      <p:pic>
        <p:nvPicPr>
          <p:cNvPr id="32772" name="Picture 4"/>
          <p:cNvPicPr>
            <a:picLocks noChangeAspect="1" noChangeArrowheads="1"/>
          </p:cNvPicPr>
          <p:nvPr/>
        </p:nvPicPr>
        <p:blipFill>
          <a:blip r:embed="rId3"/>
          <a:srcRect/>
          <a:stretch>
            <a:fillRect/>
          </a:stretch>
        </p:blipFill>
        <p:spPr bwMode="auto">
          <a:xfrm>
            <a:off x="6477000" y="3657600"/>
            <a:ext cx="12700" cy="12700"/>
          </a:xfrm>
          <a:prstGeom prst="rect">
            <a:avLst/>
          </a:prstGeom>
          <a:noFill/>
          <a:ln w="9525">
            <a:noFill/>
            <a:miter lim="800000"/>
            <a:headEnd/>
            <a:tailEnd/>
          </a:ln>
          <a:effectLst/>
        </p:spPr>
      </p:pic>
      <p:pic>
        <p:nvPicPr>
          <p:cNvPr id="32773" name="Picture 5"/>
          <p:cNvPicPr>
            <a:picLocks noChangeAspect="1" noChangeArrowheads="1"/>
          </p:cNvPicPr>
          <p:nvPr/>
        </p:nvPicPr>
        <p:blipFill>
          <a:blip r:embed="rId4"/>
          <a:srcRect/>
          <a:stretch>
            <a:fillRect/>
          </a:stretch>
        </p:blipFill>
        <p:spPr bwMode="auto">
          <a:xfrm>
            <a:off x="457200" y="228600"/>
            <a:ext cx="4762500" cy="6350000"/>
          </a:xfrm>
          <a:prstGeom prst="rect">
            <a:avLst/>
          </a:prstGeom>
          <a:noFill/>
          <a:ln w="9525">
            <a:noFill/>
            <a:miter lim="800000"/>
            <a:headEnd/>
            <a:tailEnd/>
          </a:ln>
          <a:effectLst/>
        </p:spPr>
      </p:pic>
      <p:pic>
        <p:nvPicPr>
          <p:cNvPr id="32774" name="Picture 6"/>
          <p:cNvPicPr>
            <a:picLocks noChangeAspect="1" noChangeArrowheads="1"/>
          </p:cNvPicPr>
          <p:nvPr/>
        </p:nvPicPr>
        <p:blipFill>
          <a:blip r:embed="rId5"/>
          <a:srcRect/>
          <a:stretch>
            <a:fillRect/>
          </a:stretch>
        </p:blipFill>
        <p:spPr bwMode="auto">
          <a:xfrm>
            <a:off x="533400" y="3429000"/>
            <a:ext cx="4114800" cy="3221038"/>
          </a:xfrm>
          <a:prstGeom prst="rect">
            <a:avLst/>
          </a:prstGeom>
          <a:noFill/>
          <a:ln w="9525">
            <a:noFill/>
            <a:miter lim="800000"/>
            <a:headEnd/>
            <a:tailEnd/>
          </a:ln>
          <a:effectLst/>
        </p:spPr>
      </p:pic>
      <p:pic>
        <p:nvPicPr>
          <p:cNvPr id="32775" name="Picture 7"/>
          <p:cNvPicPr>
            <a:picLocks noChangeAspect="1" noChangeArrowheads="1"/>
          </p:cNvPicPr>
          <p:nvPr/>
        </p:nvPicPr>
        <p:blipFill>
          <a:blip r:embed="rId6"/>
          <a:srcRect/>
          <a:stretch>
            <a:fillRect/>
          </a:stretch>
        </p:blipFill>
        <p:spPr bwMode="auto">
          <a:xfrm>
            <a:off x="4191000" y="3124200"/>
            <a:ext cx="4038600" cy="2433638"/>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3" name="Picture 5"/>
          <p:cNvPicPr>
            <a:picLocks noGrp="1" noChangeAspect="1" noChangeArrowheads="1"/>
          </p:cNvPicPr>
          <p:nvPr>
            <p:ph/>
          </p:nvPr>
        </p:nvPicPr>
        <p:blipFill>
          <a:blip r:embed="rId3"/>
          <a:srcRect/>
          <a:stretch>
            <a:fillRect/>
          </a:stretch>
        </p:blipFill>
        <p:spPr>
          <a:xfrm>
            <a:off x="2895600" y="457200"/>
            <a:ext cx="5867400" cy="3919538"/>
          </a:xfrm>
          <a:noFill/>
          <a:ln/>
        </p:spPr>
      </p:pic>
      <p:pic>
        <p:nvPicPr>
          <p:cNvPr id="68615" name="Picture 7"/>
          <p:cNvPicPr>
            <a:picLocks noChangeAspect="1" noChangeArrowheads="1"/>
          </p:cNvPicPr>
          <p:nvPr/>
        </p:nvPicPr>
        <p:blipFill>
          <a:blip r:embed="rId4"/>
          <a:srcRect/>
          <a:stretch>
            <a:fillRect/>
          </a:stretch>
        </p:blipFill>
        <p:spPr bwMode="auto">
          <a:xfrm>
            <a:off x="228600" y="3386138"/>
            <a:ext cx="4724400" cy="3209925"/>
          </a:xfrm>
          <a:prstGeom prst="rect">
            <a:avLst/>
          </a:prstGeom>
          <a:noFill/>
          <a:ln w="9525">
            <a:noFill/>
            <a:miter lim="800000"/>
            <a:headEnd/>
            <a:tailEnd/>
          </a:ln>
          <a:effectLst/>
        </p:spPr>
      </p:pic>
      <p:sp>
        <p:nvSpPr>
          <p:cNvPr id="68616" name="Text Box 8"/>
          <p:cNvSpPr txBox="1">
            <a:spLocks noChangeArrowheads="1"/>
          </p:cNvSpPr>
          <p:nvPr/>
        </p:nvSpPr>
        <p:spPr bwMode="auto">
          <a:xfrm>
            <a:off x="136525" y="974725"/>
            <a:ext cx="2789308" cy="1200329"/>
          </a:xfrm>
          <a:prstGeom prst="rect">
            <a:avLst/>
          </a:prstGeom>
          <a:noFill/>
          <a:ln w="9525">
            <a:noFill/>
            <a:miter lim="800000"/>
            <a:headEnd/>
            <a:tailEnd/>
          </a:ln>
          <a:effectLst/>
        </p:spPr>
        <p:txBody>
          <a:bodyPr wrap="none">
            <a:prstTxWarp prst="textNoShape">
              <a:avLst/>
            </a:prstTxWarp>
            <a:spAutoFit/>
          </a:bodyPr>
          <a:lstStyle/>
          <a:p>
            <a:r>
              <a:rPr lang="en-US" dirty="0" smtClean="0"/>
              <a:t>News Media</a:t>
            </a:r>
          </a:p>
          <a:p>
            <a:endParaRPr lang="en-US" dirty="0" smtClean="0"/>
          </a:p>
          <a:p>
            <a:r>
              <a:rPr lang="en-US" dirty="0" smtClean="0"/>
              <a:t>Who Constructs and shapes</a:t>
            </a:r>
          </a:p>
          <a:p>
            <a:r>
              <a:rPr lang="en-US" dirty="0" smtClean="0"/>
              <a:t> our perceptions?</a:t>
            </a:r>
            <a:endParaRPr lang="en-US" dirty="0"/>
          </a:p>
        </p:txBody>
      </p:sp>
      <p:sp>
        <p:nvSpPr>
          <p:cNvPr id="5" name="TextBox 4"/>
          <p:cNvSpPr txBox="1"/>
          <p:nvPr/>
        </p:nvSpPr>
        <p:spPr>
          <a:xfrm>
            <a:off x="5181600" y="6400800"/>
            <a:ext cx="3052601" cy="369332"/>
          </a:xfrm>
          <a:prstGeom prst="rect">
            <a:avLst/>
          </a:prstGeom>
          <a:noFill/>
        </p:spPr>
        <p:txBody>
          <a:bodyPr wrap="none" rtlCol="0">
            <a:spAutoFit/>
          </a:bodyPr>
          <a:lstStyle/>
          <a:p>
            <a:r>
              <a:rPr lang="en-US" dirty="0" smtClean="0"/>
              <a:t>2012, HBO Film: Game Change</a:t>
            </a:r>
            <a:endParaRPr lang="en-US" dirty="0"/>
          </a:p>
        </p:txBody>
      </p:sp>
      <p:pic>
        <p:nvPicPr>
          <p:cNvPr id="6" name="Picture 5" descr="game_change-460x307.jpg"/>
          <p:cNvPicPr>
            <a:picLocks noChangeAspect="1"/>
          </p:cNvPicPr>
          <p:nvPr/>
        </p:nvPicPr>
        <p:blipFill>
          <a:blip r:embed="rId5"/>
          <a:stretch>
            <a:fillRect/>
          </a:stretch>
        </p:blipFill>
        <p:spPr>
          <a:xfrm>
            <a:off x="4699000" y="3386138"/>
            <a:ext cx="4064000" cy="2712278"/>
          </a:xfrm>
          <a:prstGeom prst="rect">
            <a:avLst/>
          </a:prstGeom>
        </p:spPr>
      </p:pic>
    </p:spTree>
  </p:cSld>
  <p:clrMapOvr>
    <a:overrideClrMapping bg1="dk2" tx1="lt1" bg2="dk1" tx2="lt2" accent1="accent1" accent2="accent2" accent3="accent3" accent4="accent4" accent5="accent5" accent6="accent6" hlink="hlink" folHlink="folHlink"/>
  </p:clrMapOvr>
  <p:transition advTm="5000">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Visual Literacy: 3 modes of reading</a:t>
            </a:r>
            <a:endParaRPr lang="en-US" dirty="0"/>
          </a:p>
        </p:txBody>
      </p:sp>
      <p:sp>
        <p:nvSpPr>
          <p:cNvPr id="34819" name="Rectangle 3"/>
          <p:cNvSpPr>
            <a:spLocks noGrp="1" noChangeArrowheads="1"/>
          </p:cNvSpPr>
          <p:nvPr>
            <p:ph type="body" idx="1"/>
          </p:nvPr>
        </p:nvSpPr>
        <p:spPr/>
        <p:txBody>
          <a:bodyPr/>
          <a:lstStyle/>
          <a:p>
            <a:r>
              <a:rPr lang="en-US" sz="3600" b="1" dirty="0"/>
              <a:t>Dominant </a:t>
            </a:r>
            <a:r>
              <a:rPr lang="en-US" sz="3600" b="1" dirty="0" smtClean="0"/>
              <a:t>Reading</a:t>
            </a:r>
          </a:p>
          <a:p>
            <a:pPr>
              <a:buNone/>
            </a:pPr>
            <a:r>
              <a:rPr lang="en-US" sz="3600" b="1" dirty="0" smtClean="0"/>
              <a:t>         </a:t>
            </a:r>
            <a:r>
              <a:rPr lang="en-US" sz="2800" dirty="0" smtClean="0"/>
              <a:t>accept the message given</a:t>
            </a:r>
            <a:endParaRPr lang="en-US" dirty="0" smtClean="0"/>
          </a:p>
          <a:p>
            <a:r>
              <a:rPr lang="en-US" sz="3600" b="1" dirty="0" smtClean="0"/>
              <a:t>Negotiated Reading</a:t>
            </a:r>
          </a:p>
          <a:p>
            <a:pPr>
              <a:buNone/>
            </a:pPr>
            <a:r>
              <a:rPr lang="en-US" sz="3600" b="1" dirty="0" smtClean="0"/>
              <a:t>        </a:t>
            </a:r>
            <a:r>
              <a:rPr lang="en-US" sz="2800" dirty="0" smtClean="0"/>
              <a:t>question the context</a:t>
            </a:r>
            <a:endParaRPr lang="en-US" dirty="0" smtClean="0"/>
          </a:p>
          <a:p>
            <a:r>
              <a:rPr lang="en-US" sz="3600" b="1" dirty="0" smtClean="0"/>
              <a:t>Oppositional Reading</a:t>
            </a:r>
            <a:endParaRPr lang="en-US" sz="1600" dirty="0" smtClean="0"/>
          </a:p>
          <a:p>
            <a:pPr>
              <a:buNone/>
            </a:pPr>
            <a:r>
              <a:rPr lang="en-US" dirty="0" smtClean="0"/>
              <a:t>         </a:t>
            </a:r>
            <a:r>
              <a:rPr lang="en-US" sz="2400" dirty="0" smtClean="0"/>
              <a:t>reject the ideas, myths</a:t>
            </a:r>
            <a:endParaRPr lang="en-US" sz="2400" dirty="0"/>
          </a:p>
        </p:txBody>
      </p:sp>
      <p:pic>
        <p:nvPicPr>
          <p:cNvPr id="34820" name="Picture 4"/>
          <p:cNvPicPr>
            <a:picLocks noChangeAspect="1" noChangeArrowheads="1"/>
          </p:cNvPicPr>
          <p:nvPr/>
        </p:nvPicPr>
        <p:blipFill>
          <a:blip r:embed="rId2"/>
          <a:srcRect/>
          <a:stretch>
            <a:fillRect/>
          </a:stretch>
        </p:blipFill>
        <p:spPr bwMode="auto">
          <a:xfrm>
            <a:off x="5474747" y="1706563"/>
            <a:ext cx="3669253" cy="44196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057400" y="0"/>
            <a:ext cx="4752975" cy="6629400"/>
          </a:xfrm>
          <a:prstGeom prst="rect">
            <a:avLst/>
          </a:prstGeom>
          <a:noFill/>
          <a:ln w="9525">
            <a:noFill/>
            <a:miter lim="800000"/>
            <a:headEnd/>
            <a:tailEnd/>
          </a:ln>
          <a:effectLst/>
        </p:spPr>
      </p:pic>
    </p:spTree>
  </p:cSld>
  <p:clrMapOvr>
    <a:masterClrMapping/>
  </p:clrMapOvr>
  <p:transition advTm="5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457200"/>
            <a:ext cx="7772400" cy="609600"/>
          </a:xfrm>
        </p:spPr>
        <p:txBody>
          <a:bodyPr>
            <a:normAutofit fontScale="90000"/>
          </a:bodyPr>
          <a:lstStyle/>
          <a:p>
            <a:r>
              <a:rPr lang="en-US"/>
              <a:t>Decoding A Magazine Cover</a:t>
            </a:r>
          </a:p>
        </p:txBody>
      </p:sp>
      <p:pic>
        <p:nvPicPr>
          <p:cNvPr id="18440" name="Picture 8" descr="DeconstructionMags.pdf                                         00158AB4iElm10                         C653E075:"/>
          <p:cNvPicPr>
            <a:picLocks noGrp="1" noChangeAspect="1" noChangeArrowheads="1"/>
          </p:cNvPicPr>
          <p:nvPr>
            <p:ph idx="1"/>
          </p:nvPr>
        </p:nvPicPr>
        <p:blipFill>
          <a:blip r:embed="rId2"/>
          <a:srcRect/>
          <a:stretch>
            <a:fillRect/>
          </a:stretch>
        </p:blipFill>
        <p:spPr>
          <a:xfrm>
            <a:off x="533400" y="990600"/>
            <a:ext cx="8382000" cy="5230813"/>
          </a:xfrm>
        </p:spPr>
      </p:pic>
      <p:sp>
        <p:nvSpPr>
          <p:cNvPr id="18442" name="Text Box 10"/>
          <p:cNvSpPr txBox="1">
            <a:spLocks noChangeArrowheads="1"/>
          </p:cNvSpPr>
          <p:nvPr/>
        </p:nvSpPr>
        <p:spPr bwMode="auto">
          <a:xfrm flipV="1">
            <a:off x="1219200" y="6400800"/>
            <a:ext cx="304800" cy="457200"/>
          </a:xfrm>
          <a:prstGeom prst="rect">
            <a:avLst/>
          </a:prstGeom>
          <a:noFill/>
          <a:ln w="9525">
            <a:noFill/>
            <a:miter lim="800000"/>
            <a:headEnd/>
            <a:tailEnd/>
          </a:ln>
          <a:effectLst/>
        </p:spPr>
        <p:txBody>
          <a:bodyPr rot="10800000">
            <a:prstTxWarp prst="textNoShape">
              <a:avLst/>
            </a:prstTxWarp>
            <a:spAutoFit/>
          </a:bodyPr>
          <a:lstStyle/>
          <a:p>
            <a:pPr>
              <a:spcBef>
                <a:spcPct val="50000"/>
              </a:spcBef>
            </a:pPr>
            <a:endParaRPr lang="en-US"/>
          </a:p>
        </p:txBody>
      </p:sp>
      <p:sp>
        <p:nvSpPr>
          <p:cNvPr id="18443" name="Text Box 11"/>
          <p:cNvSpPr txBox="1">
            <a:spLocks noChangeArrowheads="1"/>
          </p:cNvSpPr>
          <p:nvPr/>
        </p:nvSpPr>
        <p:spPr bwMode="auto">
          <a:xfrm>
            <a:off x="63500" y="5867400"/>
            <a:ext cx="8763000" cy="762000"/>
          </a:xfrm>
          <a:prstGeom prst="rect">
            <a:avLst/>
          </a:prstGeom>
          <a:noFill/>
          <a:ln w="9525">
            <a:noFill/>
            <a:miter lim="800000"/>
            <a:headEnd/>
            <a:tailEnd/>
          </a:ln>
          <a:effectLst/>
        </p:spPr>
        <p:txBody>
          <a:bodyPr wrap="none">
            <a:prstTxWarp prst="textNoShape">
              <a:avLst/>
            </a:prstTxWarp>
            <a:spAutoFit/>
          </a:bodyPr>
          <a:lstStyle/>
          <a:p>
            <a:r>
              <a:rPr lang="en-US" sz="2000"/>
              <a:t>Describe &amp; Compare the CODES:  </a:t>
            </a:r>
            <a:r>
              <a:rPr lang="en-US" sz="2000">
                <a:latin typeface="TimesNewRomanPSMT" charset="0"/>
              </a:rPr>
              <a:t>body language/ Eye contact/ Facial expression/ </a:t>
            </a:r>
          </a:p>
          <a:p>
            <a:r>
              <a:rPr lang="en-US" sz="2000">
                <a:latin typeface="TimesNewRomanPSMT" charset="0"/>
              </a:rPr>
              <a:t>    Clothing/ Make up/  Background/ Camera angle/ Lighting</a:t>
            </a:r>
            <a:r>
              <a:rPr lang="en-US">
                <a:latin typeface="TimesNewRomanPSMT" charset="0"/>
              </a:rPr>
              <a:t>/ …</a:t>
            </a:r>
            <a:r>
              <a:rPr lang="en-US">
                <a:latin typeface="Helvetica" charset="0"/>
              </a:rPr>
              <a:t> </a:t>
            </a:r>
          </a:p>
        </p:txBody>
      </p:sp>
    </p:spTree>
  </p:cSld>
  <p:clrMapOvr>
    <a:masterClrMapping/>
  </p:clrMapOvr>
  <p:transition advTm="5000">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en-US"/>
              <a:t>Lesson Idea: Create Own Magazine Cover</a:t>
            </a:r>
          </a:p>
        </p:txBody>
      </p:sp>
      <p:sp>
        <p:nvSpPr>
          <p:cNvPr id="19460" name="Rectangle 4"/>
          <p:cNvSpPr>
            <a:spLocks noGrp="1" noChangeArrowheads="1"/>
          </p:cNvSpPr>
          <p:nvPr>
            <p:ph type="body" sz="half" idx="2"/>
          </p:nvPr>
        </p:nvSpPr>
        <p:spPr/>
        <p:txBody>
          <a:bodyPr/>
          <a:lstStyle/>
          <a:p>
            <a:pPr>
              <a:lnSpc>
                <a:spcPct val="90000"/>
              </a:lnSpc>
              <a:buFontTx/>
              <a:buNone/>
            </a:pPr>
            <a:endParaRPr lang="en-US" sz="2800"/>
          </a:p>
          <a:p>
            <a:pPr>
              <a:lnSpc>
                <a:spcPct val="90000"/>
              </a:lnSpc>
            </a:pPr>
            <a:r>
              <a:rPr lang="en-US" sz="2800"/>
              <a:t>Spoof the style of a popular magazine</a:t>
            </a:r>
          </a:p>
          <a:p>
            <a:pPr>
              <a:lnSpc>
                <a:spcPct val="90000"/>
              </a:lnSpc>
            </a:pPr>
            <a:r>
              <a:rPr lang="en-US" sz="2800"/>
              <a:t>Rename in same font</a:t>
            </a:r>
          </a:p>
          <a:p>
            <a:pPr>
              <a:lnSpc>
                <a:spcPct val="90000"/>
              </a:lnSpc>
            </a:pPr>
            <a:r>
              <a:rPr lang="en-US" sz="2800"/>
              <a:t>Important Cover Story Feature</a:t>
            </a:r>
          </a:p>
          <a:p>
            <a:pPr>
              <a:lnSpc>
                <a:spcPct val="90000"/>
              </a:lnSpc>
            </a:pPr>
            <a:r>
              <a:rPr lang="en-US" sz="2800"/>
              <a:t>Students use cameras and take photos for  feature story</a:t>
            </a:r>
          </a:p>
        </p:txBody>
      </p:sp>
      <p:pic>
        <p:nvPicPr>
          <p:cNvPr id="19461" name="Picture 5" descr="TIME_Magazine_l0.jpg                                           000E5FF6iElm10                         C653E075:"/>
          <p:cNvPicPr>
            <a:picLocks noGrp="1" noChangeAspect="1" noChangeArrowheads="1"/>
          </p:cNvPicPr>
          <p:nvPr>
            <p:ph sz="half" idx="1"/>
          </p:nvPr>
        </p:nvPicPr>
        <p:blipFill>
          <a:blip r:embed="rId2"/>
          <a:srcRect/>
          <a:stretch>
            <a:fillRect/>
          </a:stretch>
        </p:blipFill>
        <p:spPr>
          <a:xfrm>
            <a:off x="457200" y="1828800"/>
            <a:ext cx="3570288" cy="4724400"/>
          </a:xfr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838200"/>
            <a:ext cx="8229600" cy="1143000"/>
          </a:xfrm>
        </p:spPr>
        <p:txBody>
          <a:bodyPr/>
          <a:lstStyle/>
          <a:p>
            <a:r>
              <a:rPr lang="en-US"/>
              <a:t>TV, Media &amp; Cultural Production</a:t>
            </a:r>
          </a:p>
        </p:txBody>
      </p:sp>
      <p:sp>
        <p:nvSpPr>
          <p:cNvPr id="17411" name="Rectangle 3"/>
          <p:cNvSpPr>
            <a:spLocks noGrp="1" noChangeArrowheads="1"/>
          </p:cNvSpPr>
          <p:nvPr>
            <p:ph type="body" idx="1"/>
          </p:nvPr>
        </p:nvSpPr>
        <p:spPr>
          <a:xfrm>
            <a:off x="687388" y="2133600"/>
            <a:ext cx="7772400" cy="3822700"/>
          </a:xfrm>
        </p:spPr>
        <p:txBody>
          <a:bodyPr/>
          <a:lstStyle/>
          <a:p>
            <a:r>
              <a:rPr lang="en-US" sz="2800"/>
              <a:t>A carrier for communication &amp; consumer goods such as ad, TV, media, entertainment, books, etc…</a:t>
            </a:r>
            <a:endParaRPr lang="en-US" sz="2800">
              <a:ea typeface="Times" charset="0"/>
              <a:cs typeface="Times" charset="0"/>
            </a:endParaRPr>
          </a:p>
          <a:p>
            <a:r>
              <a:rPr lang="en-US" sz="2800"/>
              <a:t>Institutional systems &amp; social organizations</a:t>
            </a:r>
          </a:p>
          <a:p>
            <a:r>
              <a:rPr lang="en-US" sz="2800"/>
              <a:t>Technological determinism</a:t>
            </a:r>
          </a:p>
          <a:p>
            <a:r>
              <a:rPr lang="en-US" sz="2800"/>
              <a:t>The medium is the message</a:t>
            </a:r>
          </a:p>
          <a:p>
            <a:pPr>
              <a:buFontTx/>
              <a:buNone/>
            </a:pPr>
            <a:r>
              <a:rPr lang="en-US" sz="2800"/>
              <a:t>     Marshall McLuhan</a:t>
            </a:r>
            <a:endParaRPr lang="en-US"/>
          </a:p>
        </p:txBody>
      </p:sp>
      <p:pic>
        <p:nvPicPr>
          <p:cNvPr id="17413" name="Picture 5"/>
          <p:cNvPicPr>
            <a:picLocks noChangeAspect="1" noChangeArrowheads="1"/>
          </p:cNvPicPr>
          <p:nvPr/>
        </p:nvPicPr>
        <p:blipFill>
          <a:blip r:embed="rId3"/>
          <a:srcRect/>
          <a:stretch>
            <a:fillRect/>
          </a:stretch>
        </p:blipFill>
        <p:spPr bwMode="auto">
          <a:xfrm>
            <a:off x="7543800" y="3276600"/>
            <a:ext cx="1270000" cy="1035050"/>
          </a:xfrm>
          <a:prstGeom prst="rect">
            <a:avLst/>
          </a:prstGeom>
          <a:noFill/>
          <a:ln w="9525">
            <a:noFill/>
            <a:miter lim="800000"/>
            <a:headEnd/>
            <a:tailEnd/>
          </a:ln>
          <a:effectLst/>
        </p:spPr>
      </p:pic>
      <p:pic>
        <p:nvPicPr>
          <p:cNvPr id="17414" name="Picture 6"/>
          <p:cNvPicPr>
            <a:picLocks noChangeAspect="1" noChangeArrowheads="1"/>
          </p:cNvPicPr>
          <p:nvPr/>
        </p:nvPicPr>
        <p:blipFill>
          <a:blip r:embed="rId4"/>
          <a:srcRect/>
          <a:stretch>
            <a:fillRect/>
          </a:stretch>
        </p:blipFill>
        <p:spPr bwMode="auto">
          <a:xfrm>
            <a:off x="4495800" y="5029200"/>
            <a:ext cx="1587500" cy="1435100"/>
          </a:xfrm>
          <a:prstGeom prst="rect">
            <a:avLst/>
          </a:prstGeom>
          <a:noFill/>
          <a:ln w="9525">
            <a:noFill/>
            <a:miter lim="800000"/>
            <a:headEnd/>
            <a:tailEnd/>
          </a:ln>
          <a:effectLst/>
        </p:spPr>
      </p:pic>
      <p:pic>
        <p:nvPicPr>
          <p:cNvPr id="17415" name="Picture 7"/>
          <p:cNvPicPr>
            <a:picLocks noChangeAspect="1" noChangeArrowheads="1"/>
          </p:cNvPicPr>
          <p:nvPr/>
        </p:nvPicPr>
        <p:blipFill>
          <a:blip r:embed="rId5"/>
          <a:srcRect/>
          <a:stretch>
            <a:fillRect/>
          </a:stretch>
        </p:blipFill>
        <p:spPr bwMode="auto">
          <a:xfrm>
            <a:off x="228600" y="228600"/>
            <a:ext cx="1054100" cy="741363"/>
          </a:xfrm>
          <a:prstGeom prst="rect">
            <a:avLst/>
          </a:prstGeom>
          <a:noFill/>
          <a:ln w="9525">
            <a:noFill/>
            <a:miter lim="800000"/>
            <a:headEnd/>
            <a:tailEnd/>
          </a:ln>
          <a:effectLst/>
        </p:spPr>
      </p:pic>
      <p:pic>
        <p:nvPicPr>
          <p:cNvPr id="17416" name="Picture 8"/>
          <p:cNvPicPr>
            <a:picLocks noChangeAspect="1" noChangeArrowheads="1"/>
          </p:cNvPicPr>
          <p:nvPr/>
        </p:nvPicPr>
        <p:blipFill>
          <a:blip r:embed="rId6"/>
          <a:srcRect/>
          <a:stretch>
            <a:fillRect/>
          </a:stretch>
        </p:blipFill>
        <p:spPr bwMode="auto">
          <a:xfrm>
            <a:off x="7391400" y="228600"/>
            <a:ext cx="1358900" cy="1022350"/>
          </a:xfrm>
          <a:prstGeom prst="rect">
            <a:avLst/>
          </a:prstGeom>
          <a:noFill/>
          <a:ln w="9525">
            <a:noFill/>
            <a:miter lim="800000"/>
            <a:headEnd/>
            <a:tailEnd/>
          </a:ln>
          <a:effectLst/>
        </p:spPr>
      </p:pic>
      <p:pic>
        <p:nvPicPr>
          <p:cNvPr id="17417" name="Picture 9"/>
          <p:cNvPicPr>
            <a:picLocks noChangeAspect="1" noChangeArrowheads="1"/>
          </p:cNvPicPr>
          <p:nvPr/>
        </p:nvPicPr>
        <p:blipFill>
          <a:blip r:embed="rId7"/>
          <a:srcRect/>
          <a:stretch>
            <a:fillRect/>
          </a:stretch>
        </p:blipFill>
        <p:spPr bwMode="auto">
          <a:xfrm>
            <a:off x="6324600" y="4800600"/>
            <a:ext cx="2286000" cy="1724025"/>
          </a:xfrm>
          <a:prstGeom prst="rect">
            <a:avLst/>
          </a:prstGeom>
          <a:noFill/>
          <a:ln w="9525">
            <a:noFill/>
            <a:miter lim="800000"/>
            <a:headEnd/>
            <a:tailEnd/>
          </a:ln>
          <a:effectLst/>
        </p:spPr>
      </p:pic>
      <p:pic>
        <p:nvPicPr>
          <p:cNvPr id="17418" name="Picture 10"/>
          <p:cNvPicPr>
            <a:picLocks noChangeAspect="1" noChangeArrowheads="1"/>
          </p:cNvPicPr>
          <p:nvPr/>
        </p:nvPicPr>
        <p:blipFill>
          <a:blip r:embed="rId8"/>
          <a:srcRect/>
          <a:stretch>
            <a:fillRect/>
          </a:stretch>
        </p:blipFill>
        <p:spPr bwMode="auto">
          <a:xfrm>
            <a:off x="228600" y="5656263"/>
            <a:ext cx="1612900" cy="1201737"/>
          </a:xfrm>
          <a:prstGeom prst="rect">
            <a:avLst/>
          </a:prstGeom>
          <a:noFill/>
          <a:ln w="9525">
            <a:noFill/>
            <a:miter lim="800000"/>
            <a:headEnd/>
            <a:tailEnd/>
          </a:ln>
          <a:effectLst/>
        </p:spPr>
      </p:pic>
      <p:pic>
        <p:nvPicPr>
          <p:cNvPr id="17419" name="Picture 11"/>
          <p:cNvPicPr>
            <a:picLocks noChangeAspect="1" noChangeArrowheads="1"/>
          </p:cNvPicPr>
          <p:nvPr/>
        </p:nvPicPr>
        <p:blipFill>
          <a:blip r:embed="rId9"/>
          <a:srcRect/>
          <a:stretch>
            <a:fillRect/>
          </a:stretch>
        </p:blipFill>
        <p:spPr bwMode="auto">
          <a:xfrm>
            <a:off x="3733800" y="0"/>
            <a:ext cx="1841500" cy="1143000"/>
          </a:xfrm>
          <a:prstGeom prst="rect">
            <a:avLst/>
          </a:prstGeom>
          <a:noFill/>
          <a:ln w="9525">
            <a:noFill/>
            <a:miter lim="800000"/>
            <a:headEnd/>
            <a:tailEnd/>
          </a:ln>
          <a:effectLst/>
        </p:spPr>
      </p:pic>
    </p:spTree>
  </p:cSld>
  <p:clrMapOvr>
    <a:overrideClrMapping bg1="dk2" tx1="lt1" bg2="dk1" tx2="lt2" accent1="accent1" accent2="accent2" accent3="accent3" accent4="accent4" accent5="accent5" accent6="accent6" hlink="hlink" folHlink="folHlink"/>
  </p:clrMapOvr>
  <p:transition advTm="5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48200" y="457200"/>
            <a:ext cx="4038600" cy="1143000"/>
          </a:xfrm>
        </p:spPr>
        <p:txBody>
          <a:bodyPr>
            <a:normAutofit fontScale="90000"/>
          </a:bodyPr>
          <a:lstStyle/>
          <a:p>
            <a:r>
              <a:rPr lang="en-US"/>
              <a:t>Decode an Print Advertisement</a:t>
            </a:r>
          </a:p>
        </p:txBody>
      </p:sp>
      <p:sp>
        <p:nvSpPr>
          <p:cNvPr id="15364" name="Rectangle 4"/>
          <p:cNvSpPr>
            <a:spLocks noGrp="1" noChangeArrowheads="1"/>
          </p:cNvSpPr>
          <p:nvPr>
            <p:ph type="body" sz="half" idx="2"/>
          </p:nvPr>
        </p:nvSpPr>
        <p:spPr>
          <a:xfrm>
            <a:off x="4648200" y="1981200"/>
            <a:ext cx="4267200" cy="4114800"/>
          </a:xfrm>
        </p:spPr>
        <p:txBody>
          <a:bodyPr>
            <a:normAutofit lnSpcReduction="10000"/>
          </a:bodyPr>
          <a:lstStyle/>
          <a:p>
            <a:pPr>
              <a:lnSpc>
                <a:spcPct val="90000"/>
              </a:lnSpc>
              <a:buFontTx/>
              <a:buNone/>
            </a:pPr>
            <a:r>
              <a:rPr lang="en-US" sz="1600" b="1" dirty="0"/>
              <a:t>Make Observations</a:t>
            </a:r>
            <a:endParaRPr lang="en-US" sz="1600" dirty="0"/>
          </a:p>
          <a:p>
            <a:pPr>
              <a:lnSpc>
                <a:spcPct val="90000"/>
              </a:lnSpc>
            </a:pPr>
            <a:r>
              <a:rPr lang="en-US" sz="1600" dirty="0"/>
              <a:t>List 5 adjectives that describe it</a:t>
            </a:r>
          </a:p>
          <a:p>
            <a:pPr>
              <a:lnSpc>
                <a:spcPct val="90000"/>
              </a:lnSpc>
            </a:pPr>
            <a:r>
              <a:rPr lang="en-US" sz="1600" dirty="0"/>
              <a:t>Describe your response or feeling (connotations)</a:t>
            </a:r>
          </a:p>
          <a:p>
            <a:pPr>
              <a:lnSpc>
                <a:spcPct val="90000"/>
              </a:lnSpc>
            </a:pPr>
            <a:r>
              <a:rPr lang="en-US" sz="1600" dirty="0"/>
              <a:t> Describe what you see (denotations) products, colors, copy, font, people, gender</a:t>
            </a:r>
          </a:p>
          <a:p>
            <a:pPr>
              <a:lnSpc>
                <a:spcPct val="90000"/>
              </a:lnSpc>
              <a:buFontTx/>
              <a:buNone/>
            </a:pPr>
            <a:r>
              <a:rPr lang="en-US" sz="1600" b="1" dirty="0"/>
              <a:t>Determine the Purpose of the Ad</a:t>
            </a:r>
            <a:endParaRPr lang="en-US" sz="1600" dirty="0"/>
          </a:p>
          <a:p>
            <a:pPr>
              <a:lnSpc>
                <a:spcPct val="90000"/>
              </a:lnSpc>
            </a:pPr>
            <a:r>
              <a:rPr lang="en-US" sz="1600" dirty="0"/>
              <a:t>Product being sold</a:t>
            </a:r>
          </a:p>
          <a:p>
            <a:pPr>
              <a:lnSpc>
                <a:spcPct val="90000"/>
              </a:lnSpc>
            </a:pPr>
            <a:r>
              <a:rPr lang="en-US" sz="1600" dirty="0"/>
              <a:t>Associations created-persuasive tactics used?</a:t>
            </a:r>
          </a:p>
          <a:p>
            <a:pPr>
              <a:lnSpc>
                <a:spcPct val="90000"/>
              </a:lnSpc>
              <a:buFontTx/>
              <a:buNone/>
            </a:pPr>
            <a:r>
              <a:rPr lang="en-US" sz="1600" b="1" dirty="0"/>
              <a:t>Determine the Assumptions in the ad</a:t>
            </a:r>
          </a:p>
          <a:p>
            <a:pPr>
              <a:lnSpc>
                <a:spcPct val="90000"/>
              </a:lnSpc>
            </a:pPr>
            <a:r>
              <a:rPr lang="en-US" sz="1600" dirty="0"/>
              <a:t>Men are.. Women are…</a:t>
            </a:r>
          </a:p>
          <a:p>
            <a:pPr>
              <a:lnSpc>
                <a:spcPct val="90000"/>
              </a:lnSpc>
            </a:pPr>
            <a:r>
              <a:rPr lang="en-US" sz="1600" dirty="0"/>
              <a:t>Wealthy people are.. Working class are..</a:t>
            </a:r>
          </a:p>
          <a:p>
            <a:pPr>
              <a:lnSpc>
                <a:spcPct val="90000"/>
              </a:lnSpc>
            </a:pPr>
            <a:r>
              <a:rPr lang="en-US" sz="1600" dirty="0"/>
              <a:t>Latinos are,… Asians are..</a:t>
            </a:r>
          </a:p>
          <a:p>
            <a:pPr>
              <a:lnSpc>
                <a:spcPct val="90000"/>
              </a:lnSpc>
              <a:buFontTx/>
              <a:buNone/>
            </a:pPr>
            <a:r>
              <a:rPr lang="en-US" sz="1600" b="1" dirty="0"/>
              <a:t>Consider Consequences of the Ad</a:t>
            </a:r>
          </a:p>
          <a:p>
            <a:pPr>
              <a:lnSpc>
                <a:spcPct val="90000"/>
              </a:lnSpc>
            </a:pPr>
            <a:r>
              <a:rPr lang="en-US" sz="1600" dirty="0"/>
              <a:t>Creates unrealistic expectations?</a:t>
            </a:r>
          </a:p>
          <a:p>
            <a:pPr>
              <a:lnSpc>
                <a:spcPct val="90000"/>
              </a:lnSpc>
            </a:pPr>
            <a:r>
              <a:rPr lang="en-US" sz="1600" dirty="0"/>
              <a:t>Undermine social change?</a:t>
            </a:r>
          </a:p>
          <a:p>
            <a:pPr>
              <a:lnSpc>
                <a:spcPct val="90000"/>
              </a:lnSpc>
            </a:pPr>
            <a:r>
              <a:rPr lang="en-US" sz="1600" dirty="0"/>
              <a:t>Citizen vs. consumer?</a:t>
            </a:r>
          </a:p>
        </p:txBody>
      </p:sp>
      <p:pic>
        <p:nvPicPr>
          <p:cNvPr id="15365" name="Picture 5" descr="axe-736x1024-1.jpg                                             000E5FF6iElm10                         C653E075:"/>
          <p:cNvPicPr>
            <a:picLocks noGrp="1" noChangeAspect="1" noChangeArrowheads="1"/>
          </p:cNvPicPr>
          <p:nvPr>
            <p:ph sz="half" idx="1"/>
          </p:nvPr>
        </p:nvPicPr>
        <p:blipFill>
          <a:blip r:embed="rId2"/>
          <a:srcRect/>
          <a:stretch>
            <a:fillRect/>
          </a:stretch>
        </p:blipFill>
        <p:spPr>
          <a:xfrm>
            <a:off x="0" y="228600"/>
            <a:ext cx="4603750" cy="6400800"/>
          </a:xfr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3810000" cy="2590800"/>
          </a:xfrm>
        </p:spPr>
        <p:txBody>
          <a:bodyPr>
            <a:normAutofit fontScale="90000"/>
          </a:bodyPr>
          <a:lstStyle/>
          <a:p>
            <a:r>
              <a:rPr lang="en-US" dirty="0" smtClean="0"/>
              <a:t>Marketing Minds:</a:t>
            </a:r>
            <a:br>
              <a:rPr lang="en-US" dirty="0" smtClean="0"/>
            </a:br>
            <a:r>
              <a:rPr lang="en-US" dirty="0" smtClean="0"/>
              <a:t>Branding  </a:t>
            </a:r>
            <a:r>
              <a:rPr lang="en-US" dirty="0"/>
              <a:t>a </a:t>
            </a:r>
            <a:r>
              <a:rPr lang="en-US" dirty="0" smtClean="0"/>
              <a:t>Towel </a:t>
            </a:r>
            <a:r>
              <a:rPr lang="en-US" smtClean="0"/>
              <a:t>to sell.</a:t>
            </a:r>
            <a:endParaRPr lang="en-US" dirty="0"/>
          </a:p>
        </p:txBody>
      </p:sp>
      <p:sp>
        <p:nvSpPr>
          <p:cNvPr id="10244" name="Rectangle 4"/>
          <p:cNvSpPr>
            <a:spLocks noGrp="1" noChangeArrowheads="1"/>
          </p:cNvSpPr>
          <p:nvPr>
            <p:ph type="body" sz="half" idx="2"/>
          </p:nvPr>
        </p:nvSpPr>
        <p:spPr>
          <a:xfrm>
            <a:off x="4724400" y="1752600"/>
            <a:ext cx="3810000" cy="4724400"/>
          </a:xfrm>
        </p:spPr>
        <p:txBody>
          <a:bodyPr/>
          <a:lstStyle/>
          <a:p>
            <a:r>
              <a:rPr lang="en-US" sz="1800"/>
              <a:t>Create an advertising campaign for a </a:t>
            </a:r>
            <a:r>
              <a:rPr lang="en-US" sz="1800" u="sng"/>
              <a:t>plain white hand towel</a:t>
            </a:r>
            <a:r>
              <a:rPr lang="en-US" sz="1800"/>
              <a:t> which will motivate </a:t>
            </a:r>
            <a:r>
              <a:rPr lang="en-US" sz="1800" u="sng"/>
              <a:t>your assigned target group</a:t>
            </a:r>
            <a:r>
              <a:rPr lang="en-US" sz="1800"/>
              <a:t> to buy this product. </a:t>
            </a:r>
          </a:p>
          <a:p>
            <a:endParaRPr lang="en-US" sz="1800"/>
          </a:p>
          <a:p>
            <a:r>
              <a:rPr lang="en-US" sz="1800"/>
              <a:t>Niche Market: Teen girls, preschoolers, janitors, atheletes, teachers</a:t>
            </a:r>
          </a:p>
          <a:p>
            <a:endParaRPr lang="en-US" sz="1800"/>
          </a:p>
          <a:p>
            <a:pPr>
              <a:buFontTx/>
              <a:buNone/>
            </a:pPr>
            <a:r>
              <a:rPr lang="en-US" sz="1800"/>
              <a:t>Reflection:</a:t>
            </a:r>
          </a:p>
          <a:p>
            <a:r>
              <a:rPr lang="en-US" sz="1800"/>
              <a:t>Group characteristics</a:t>
            </a:r>
          </a:p>
          <a:p>
            <a:r>
              <a:rPr lang="en-US" sz="1800"/>
              <a:t>Principles of persuasion</a:t>
            </a:r>
          </a:p>
          <a:p>
            <a:r>
              <a:rPr lang="en-US" sz="1800"/>
              <a:t>Use or rejection of stereotypes</a:t>
            </a:r>
            <a:endParaRPr lang="en-US" sz="2400"/>
          </a:p>
          <a:p>
            <a:endParaRPr lang="en-US" sz="2400"/>
          </a:p>
        </p:txBody>
      </p:sp>
      <p:pic>
        <p:nvPicPr>
          <p:cNvPr id="10246" name="Picture 6" descr="&#10;000006756.jpg                                                  000E5FF6iElm10                         C653E075:"/>
          <p:cNvPicPr>
            <a:picLocks noGrp="1" noChangeAspect="1" noChangeArrowheads="1"/>
          </p:cNvPicPr>
          <p:nvPr>
            <p:ph sz="half" idx="1"/>
          </p:nvPr>
        </p:nvPicPr>
        <p:blipFill>
          <a:blip r:embed="rId2"/>
          <a:srcRect/>
          <a:stretch>
            <a:fillRect/>
          </a:stretch>
        </p:blipFill>
        <p:spPr>
          <a:xfrm>
            <a:off x="685800" y="3124200"/>
            <a:ext cx="3810000" cy="2819400"/>
          </a:xfrm>
        </p:spPr>
      </p:pic>
      <p:sp>
        <p:nvSpPr>
          <p:cNvPr id="10247" name="Text Box 7"/>
          <p:cNvSpPr txBox="1">
            <a:spLocks noChangeArrowheads="1"/>
          </p:cNvSpPr>
          <p:nvPr/>
        </p:nvSpPr>
        <p:spPr bwMode="auto">
          <a:xfrm>
            <a:off x="4876800" y="609600"/>
            <a:ext cx="3594100" cy="822325"/>
          </a:xfrm>
          <a:prstGeom prst="rect">
            <a:avLst/>
          </a:prstGeom>
          <a:noFill/>
          <a:ln w="9525">
            <a:noFill/>
            <a:miter lim="800000"/>
            <a:headEnd/>
            <a:tailEnd/>
          </a:ln>
          <a:effectLst/>
        </p:spPr>
        <p:txBody>
          <a:bodyPr wrap="none">
            <a:prstTxWarp prst="textNoShape">
              <a:avLst/>
            </a:prstTxWarp>
            <a:spAutoFit/>
          </a:bodyPr>
          <a:lstStyle/>
          <a:p>
            <a:r>
              <a:rPr lang="en-US">
                <a:solidFill>
                  <a:schemeClr val="tx2"/>
                </a:solidFill>
              </a:rPr>
              <a:t>Goal: Help kids Understand</a:t>
            </a:r>
          </a:p>
          <a:p>
            <a:r>
              <a:rPr lang="en-US">
                <a:solidFill>
                  <a:schemeClr val="tx2"/>
                </a:solidFill>
              </a:rPr>
              <a:t>            Target Marketing</a:t>
            </a:r>
            <a:endParaRPr lang="en-US" sz="4400">
              <a:solidFill>
                <a:schemeClr val="tx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C6F39"/>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276600" y="2514600"/>
            <a:ext cx="2778125" cy="39624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205538" y="304800"/>
            <a:ext cx="2938462" cy="38100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0" y="0"/>
            <a:ext cx="3657600" cy="239553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304800" y="2717800"/>
            <a:ext cx="3011488" cy="41402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6019800" y="3886200"/>
            <a:ext cx="3124200" cy="2640013"/>
          </a:xfrm>
          <a:prstGeom prst="rect">
            <a:avLst/>
          </a:prstGeom>
          <a:noFill/>
          <a:ln w="9525">
            <a:noFill/>
            <a:miter lim="800000"/>
            <a:headEnd/>
            <a:tailEnd/>
          </a:ln>
          <a:effectLst/>
        </p:spPr>
      </p:pic>
      <p:sp>
        <p:nvSpPr>
          <p:cNvPr id="3079" name="Text Box 7"/>
          <p:cNvSpPr txBox="1">
            <a:spLocks noChangeArrowheads="1"/>
          </p:cNvSpPr>
          <p:nvPr/>
        </p:nvSpPr>
        <p:spPr bwMode="auto">
          <a:xfrm>
            <a:off x="3733800" y="609600"/>
            <a:ext cx="2743200" cy="11906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600" b="1">
                <a:latin typeface="American Typewriter Light" charset="0"/>
              </a:rPr>
              <a:t> Culture Jamming</a:t>
            </a:r>
            <a:endParaRPr lang="en-US"/>
          </a:p>
        </p:txBody>
      </p:sp>
    </p:spTree>
  </p:cSld>
  <p:clrMapOvr>
    <a:masterClrMapping/>
  </p:clrMapOvr>
  <p:transition advTm="5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3"/>
          <a:srcRect/>
          <a:stretch>
            <a:fillRect/>
          </a:stretch>
        </p:blipFill>
        <p:spPr bwMode="auto">
          <a:xfrm>
            <a:off x="4304212" y="0"/>
            <a:ext cx="4458788" cy="3657600"/>
          </a:xfrm>
          <a:prstGeom prst="rect">
            <a:avLst/>
          </a:prstGeom>
          <a:noFill/>
          <a:ln w="9525">
            <a:noFill/>
            <a:miter lim="800000"/>
            <a:headEnd/>
            <a:tailEnd/>
          </a:ln>
          <a:effectLst/>
        </p:spPr>
      </p:pic>
      <p:pic>
        <p:nvPicPr>
          <p:cNvPr id="30726" name="Picture 6" descr="05.jpg                                                         0001303EGracilis                       B42D0945:"/>
          <p:cNvPicPr>
            <a:picLocks noChangeAspect="1" noChangeArrowheads="1"/>
          </p:cNvPicPr>
          <p:nvPr/>
        </p:nvPicPr>
        <p:blipFill>
          <a:blip r:embed="rId4"/>
          <a:srcRect/>
          <a:stretch>
            <a:fillRect/>
          </a:stretch>
        </p:blipFill>
        <p:spPr bwMode="auto">
          <a:xfrm>
            <a:off x="304800" y="3227388"/>
            <a:ext cx="4876800" cy="3305175"/>
          </a:xfrm>
          <a:prstGeom prst="rect">
            <a:avLst/>
          </a:prstGeom>
          <a:noFill/>
          <a:ln w="9525">
            <a:noFill/>
            <a:miter lim="800000"/>
            <a:headEnd/>
            <a:tailEnd/>
          </a:ln>
          <a:effectLst/>
        </p:spPr>
      </p:pic>
    </p:spTree>
  </p:cSld>
  <p:clrMapOvr>
    <a:overrideClrMapping bg1="dk2" tx1="lt1" bg2="dk1" tx2="lt2" accent1="accent1" accent2="accent2" accent3="accent3" accent4="accent4" accent5="accent5" accent6="accent6" hlink="hlink" folHlink="folHlink"/>
  </p:clrMapOvr>
  <p:transition spd="med" advClick="0" advTm="5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en-US"/>
              <a:t>Ad Busting (Adbusters.org)</a:t>
            </a:r>
            <a:br>
              <a:rPr lang="en-US"/>
            </a:br>
            <a:r>
              <a:rPr lang="en-US"/>
              <a:t> </a:t>
            </a:r>
            <a:r>
              <a:rPr lang="en-US" sz="2400"/>
              <a:t>Juxtapose images to show a “myth” or unspoken truth</a:t>
            </a:r>
            <a:r>
              <a:rPr lang="en-US" sz="3200"/>
              <a:t>  </a:t>
            </a:r>
          </a:p>
        </p:txBody>
      </p:sp>
      <p:pic>
        <p:nvPicPr>
          <p:cNvPr id="13316" name="Picture 4" descr="photo05.jpg                                                    000E5FF6iElm10                         C653E075:"/>
          <p:cNvPicPr>
            <a:picLocks noGrp="1" noChangeAspect="1" noChangeArrowheads="1"/>
          </p:cNvPicPr>
          <p:nvPr>
            <p:ph idx="1"/>
          </p:nvPr>
        </p:nvPicPr>
        <p:blipFill>
          <a:blip r:embed="rId2"/>
          <a:srcRect/>
          <a:stretch>
            <a:fillRect/>
          </a:stretch>
        </p:blipFill>
        <p:spPr>
          <a:xfrm>
            <a:off x="0" y="1828800"/>
            <a:ext cx="5486400" cy="3349625"/>
          </a:xfrm>
        </p:spPr>
      </p:pic>
      <p:pic>
        <p:nvPicPr>
          <p:cNvPr id="13317" name="Picture 5" descr="Grease_1.jpg                                                   000E5FF6iElm10                         C653E075:"/>
          <p:cNvPicPr>
            <a:picLocks noChangeAspect="1" noChangeArrowheads="1"/>
          </p:cNvPicPr>
          <p:nvPr/>
        </p:nvPicPr>
        <p:blipFill>
          <a:blip r:embed="rId3"/>
          <a:srcRect/>
          <a:stretch>
            <a:fillRect/>
          </a:stretch>
        </p:blipFill>
        <p:spPr bwMode="auto">
          <a:xfrm>
            <a:off x="5419725" y="2133600"/>
            <a:ext cx="3724275" cy="4724400"/>
          </a:xfrm>
          <a:prstGeom prst="rect">
            <a:avLst/>
          </a:prstGeom>
          <a:noFill/>
          <a:ln w="9525">
            <a:noFill/>
            <a:miter lim="800000"/>
            <a:headEnd/>
            <a:tailEnd/>
          </a:ln>
          <a:effectLst/>
        </p:spPr>
      </p:pic>
    </p:spTree>
  </p:cSld>
  <p:clrMapOvr>
    <a:masterClrMapping/>
  </p:clrMapOvr>
  <p:transition advTm="5000">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1" name="Picture 3" descr="lrg-1306-wonderwoman#15F25C.jpg                                000E5FF6iElm10                         C653E075:"/>
          <p:cNvPicPr>
            <a:picLocks noGrp="1" noChangeAspect="1" noChangeArrowheads="1"/>
          </p:cNvPicPr>
          <p:nvPr>
            <p:ph/>
          </p:nvPr>
        </p:nvPicPr>
        <p:blipFill>
          <a:blip r:embed="rId2"/>
          <a:srcRect/>
          <a:stretch>
            <a:fillRect/>
          </a:stretch>
        </p:blipFill>
        <p:spPr>
          <a:xfrm>
            <a:off x="920750" y="609600"/>
            <a:ext cx="7302500" cy="5486400"/>
          </a:xfrm>
        </p:spPr>
      </p:pic>
    </p:spTree>
  </p:cSld>
  <p:clrMapOvr>
    <a:masterClrMapping/>
  </p:clrMapOvr>
  <p:transition advTm="5000">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Create An Ad Buster</a:t>
            </a:r>
          </a:p>
        </p:txBody>
      </p:sp>
      <p:sp>
        <p:nvSpPr>
          <p:cNvPr id="23555" name="Rectangle 3"/>
          <p:cNvSpPr>
            <a:spLocks noGrp="1" noChangeArrowheads="1"/>
          </p:cNvSpPr>
          <p:nvPr>
            <p:ph type="body" idx="1"/>
          </p:nvPr>
        </p:nvSpPr>
        <p:spPr/>
        <p:txBody>
          <a:bodyPr/>
          <a:lstStyle/>
          <a:p>
            <a:r>
              <a:rPr lang="en-US" dirty="0"/>
              <a:t>Provide print ads for students</a:t>
            </a:r>
            <a:endParaRPr lang="en-US" dirty="0" smtClean="0"/>
          </a:p>
          <a:p>
            <a:r>
              <a:rPr lang="en-US" dirty="0" smtClean="0"/>
              <a:t>Use paint and markers to alter </a:t>
            </a:r>
            <a:r>
              <a:rPr lang="en-US" dirty="0"/>
              <a:t>it in ways that change and counters it meaning or dominate myth. </a:t>
            </a:r>
          </a:p>
          <a:p>
            <a:r>
              <a:rPr lang="en-US" dirty="0"/>
              <a:t>Add to, layer over, juxtapose with another image, change tag lines or texts.</a:t>
            </a:r>
            <a:r>
              <a:rPr lang="en-US" dirty="0" smtClean="0"/>
              <a:t> </a:t>
            </a:r>
          </a:p>
          <a:p>
            <a:r>
              <a:rPr lang="en-US" dirty="0" smtClean="0"/>
              <a:t>Using New Media: Teach Photoshop techniques and scan in/alter image &amp; text.</a:t>
            </a:r>
            <a:endParaRPr lang="en-US" dirty="0"/>
          </a:p>
        </p:txBody>
      </p:sp>
    </p:spTree>
  </p:cSld>
  <p:clrMapOvr>
    <a:masterClrMapping/>
  </p:clrMapOvr>
  <p:transition advTm="5000">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7" name="Picture 3" descr="nikejustdoitjt6.jpg                                            000E5FF6iElm10                         C653E075:"/>
          <p:cNvPicPr>
            <a:picLocks noGrp="1" noChangeAspect="1" noChangeArrowheads="1"/>
          </p:cNvPicPr>
          <p:nvPr>
            <p:ph/>
          </p:nvPr>
        </p:nvPicPr>
        <p:blipFill>
          <a:blip r:embed="rId2"/>
          <a:srcRect/>
          <a:stretch>
            <a:fillRect/>
          </a:stretch>
        </p:blipFill>
        <p:spPr>
          <a:xfrm>
            <a:off x="941388" y="609600"/>
            <a:ext cx="7259637" cy="5486400"/>
          </a:xfrm>
        </p:spPr>
      </p:pic>
    </p:spTree>
  </p:cSld>
  <p:clrMapOvr>
    <a:masterClrMapping/>
  </p:clrMapOvr>
  <p:transition advTm="5000">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0" y="1066800"/>
            <a:ext cx="8001000" cy="5791200"/>
          </a:xfrm>
        </p:spPr>
        <p:txBody>
          <a:bodyPr>
            <a:normAutofit fontScale="90000"/>
          </a:bodyPr>
          <a:lstStyle/>
          <a:p>
            <a:r>
              <a:rPr lang="en-US"/>
              <a:t/>
            </a:r>
            <a:br>
              <a:rPr lang="en-US"/>
            </a:br>
            <a:r>
              <a:rPr lang="en-US" sz="3600"/>
              <a:t>“Popular culture </a:t>
            </a:r>
            <a:br>
              <a:rPr lang="en-US" sz="3600"/>
            </a:br>
            <a:r>
              <a:rPr lang="en-US" sz="3600"/>
              <a:t>dominates the</a:t>
            </a:r>
            <a:br>
              <a:rPr lang="en-US" sz="3600"/>
            </a:br>
            <a:r>
              <a:rPr lang="en-US" sz="3600"/>
              <a:t> aestheticization </a:t>
            </a:r>
            <a:br>
              <a:rPr lang="en-US" sz="3600"/>
            </a:br>
            <a:r>
              <a:rPr lang="en-US" sz="3600"/>
              <a:t>     of everyday life.”</a:t>
            </a:r>
            <a:r>
              <a:rPr lang="en-US"/>
              <a:t/>
            </a:r>
            <a:br>
              <a:rPr lang="en-US"/>
            </a:br>
            <a:r>
              <a:rPr lang="en-US"/>
              <a:t/>
            </a:r>
            <a:br>
              <a:rPr lang="en-US"/>
            </a:br>
            <a:r>
              <a:rPr lang="en-US" sz="2800"/>
              <a:t> </a:t>
            </a:r>
            <a:br>
              <a:rPr lang="en-US" sz="2800"/>
            </a:br>
            <a:r>
              <a:rPr lang="en-US" sz="2800"/>
              <a:t/>
            </a:r>
            <a:br>
              <a:rPr lang="en-US" sz="2800"/>
            </a:br>
            <a:r>
              <a:rPr lang="en-US" sz="2800"/>
              <a:t/>
            </a:r>
            <a:br>
              <a:rPr lang="en-US" sz="2800"/>
            </a:br>
            <a:r>
              <a:rPr lang="en-US" sz="2800"/>
              <a:t/>
            </a:r>
            <a:br>
              <a:rPr lang="en-US" sz="2800"/>
            </a:br>
            <a:r>
              <a:rPr lang="en-US" sz="2800"/>
              <a:t>                    Featherstone, M.(1991). Consumer   </a:t>
            </a:r>
            <a:br>
              <a:rPr lang="en-US" sz="2800"/>
            </a:br>
            <a:r>
              <a:rPr lang="en-US" sz="2800"/>
              <a:t>                        culture and postmodernism</a:t>
            </a:r>
            <a:r>
              <a:rPr lang="en-US"/>
              <a:t/>
            </a:r>
            <a:br>
              <a:rPr lang="en-US"/>
            </a:br>
            <a:endParaRPr lang="en-US"/>
          </a:p>
        </p:txBody>
      </p:sp>
      <p:pic>
        <p:nvPicPr>
          <p:cNvPr id="70659" name="Picture 3" descr=" 105030252                                                      00023035Macintosh HD                   B746699A:"/>
          <p:cNvPicPr>
            <a:picLocks noChangeAspect="1" noChangeArrowheads="1"/>
          </p:cNvPicPr>
          <p:nvPr/>
        </p:nvPicPr>
        <p:blipFill>
          <a:blip r:embed="rId3"/>
          <a:srcRect/>
          <a:stretch>
            <a:fillRect/>
          </a:stretch>
        </p:blipFill>
        <p:spPr bwMode="auto">
          <a:xfrm>
            <a:off x="0" y="4724400"/>
            <a:ext cx="2133600" cy="2133600"/>
          </a:xfrm>
          <a:prstGeom prst="rect">
            <a:avLst/>
          </a:prstGeom>
          <a:noFill/>
        </p:spPr>
      </p:pic>
      <p:pic>
        <p:nvPicPr>
          <p:cNvPr id="70660" name="Picture 4" descr=" 414585774                                                      00023035Macintosh HD                   B746699A:"/>
          <p:cNvPicPr>
            <a:picLocks noChangeAspect="1" noChangeArrowheads="1"/>
          </p:cNvPicPr>
          <p:nvPr/>
        </p:nvPicPr>
        <p:blipFill>
          <a:blip r:embed="rId4"/>
          <a:srcRect/>
          <a:stretch>
            <a:fillRect/>
          </a:stretch>
        </p:blipFill>
        <p:spPr bwMode="auto">
          <a:xfrm>
            <a:off x="7162800" y="3505200"/>
            <a:ext cx="1981200" cy="1981200"/>
          </a:xfrm>
          <a:prstGeom prst="rect">
            <a:avLst/>
          </a:prstGeom>
          <a:noFill/>
        </p:spPr>
      </p:pic>
      <p:pic>
        <p:nvPicPr>
          <p:cNvPr id="70661" name="Picture 5" descr="52952536                                                       00023035Macintosh HD                   B746699A:"/>
          <p:cNvPicPr>
            <a:picLocks noChangeAspect="1" noChangeArrowheads="1"/>
          </p:cNvPicPr>
          <p:nvPr/>
        </p:nvPicPr>
        <p:blipFill>
          <a:blip r:embed="rId5"/>
          <a:srcRect/>
          <a:stretch>
            <a:fillRect/>
          </a:stretch>
        </p:blipFill>
        <p:spPr bwMode="auto">
          <a:xfrm>
            <a:off x="7391400" y="0"/>
            <a:ext cx="1752600" cy="1752600"/>
          </a:xfrm>
          <a:prstGeom prst="rect">
            <a:avLst/>
          </a:prstGeom>
          <a:noFill/>
        </p:spPr>
      </p:pic>
      <p:pic>
        <p:nvPicPr>
          <p:cNvPr id="70662" name="Picture 6" descr=" 278179126                                                      00023035Macintosh HD                   B746699A:"/>
          <p:cNvPicPr>
            <a:picLocks noChangeAspect="1" noChangeArrowheads="1"/>
          </p:cNvPicPr>
          <p:nvPr/>
        </p:nvPicPr>
        <p:blipFill>
          <a:blip r:embed="rId6"/>
          <a:srcRect/>
          <a:stretch>
            <a:fillRect/>
          </a:stretch>
        </p:blipFill>
        <p:spPr bwMode="auto">
          <a:xfrm>
            <a:off x="0" y="0"/>
            <a:ext cx="1352550" cy="1352550"/>
          </a:xfrm>
          <a:prstGeom prst="rect">
            <a:avLst/>
          </a:prstGeom>
          <a:noFill/>
        </p:spPr>
      </p:pic>
      <p:pic>
        <p:nvPicPr>
          <p:cNvPr id="70663" name="Picture 7" descr=" 434967137                                                      00023035Macintosh HD                   B746699A:"/>
          <p:cNvPicPr>
            <a:picLocks noChangeAspect="1" noChangeArrowheads="1"/>
          </p:cNvPicPr>
          <p:nvPr/>
        </p:nvPicPr>
        <p:blipFill>
          <a:blip r:embed="rId7"/>
          <a:srcRect/>
          <a:stretch>
            <a:fillRect/>
          </a:stretch>
        </p:blipFill>
        <p:spPr bwMode="auto">
          <a:xfrm>
            <a:off x="5486400" y="4038600"/>
            <a:ext cx="1504950" cy="1504950"/>
          </a:xfrm>
          <a:prstGeom prst="rect">
            <a:avLst/>
          </a:prstGeom>
          <a:noFill/>
        </p:spPr>
      </p:pic>
      <p:pic>
        <p:nvPicPr>
          <p:cNvPr id="70664" name="Picture 8" descr=" 177351189                                                      00023035Macintosh HD                   B746699A:"/>
          <p:cNvPicPr>
            <a:picLocks noChangeAspect="1" noChangeArrowheads="1"/>
          </p:cNvPicPr>
          <p:nvPr/>
        </p:nvPicPr>
        <p:blipFill>
          <a:blip r:embed="rId8"/>
          <a:srcRect/>
          <a:stretch>
            <a:fillRect/>
          </a:stretch>
        </p:blipFill>
        <p:spPr bwMode="auto">
          <a:xfrm>
            <a:off x="304800" y="2438400"/>
            <a:ext cx="1962150" cy="1962150"/>
          </a:xfrm>
          <a:prstGeom prst="rect">
            <a:avLst/>
          </a:prstGeom>
          <a:noFill/>
        </p:spPr>
      </p:pic>
      <p:pic>
        <p:nvPicPr>
          <p:cNvPr id="70665" name="Picture 9" descr=" 230872411                                                      00023035Macintosh HD                   B746699A:"/>
          <p:cNvPicPr>
            <a:picLocks noChangeAspect="1" noChangeArrowheads="1"/>
          </p:cNvPicPr>
          <p:nvPr/>
        </p:nvPicPr>
        <p:blipFill>
          <a:blip r:embed="rId9"/>
          <a:srcRect/>
          <a:stretch>
            <a:fillRect/>
          </a:stretch>
        </p:blipFill>
        <p:spPr bwMode="auto">
          <a:xfrm>
            <a:off x="1447800" y="3505200"/>
            <a:ext cx="1828800" cy="2057400"/>
          </a:xfrm>
          <a:prstGeom prst="rect">
            <a:avLst/>
          </a:prstGeom>
          <a:noFill/>
        </p:spPr>
      </p:pic>
      <p:pic>
        <p:nvPicPr>
          <p:cNvPr id="70666" name="Picture 10" descr="54416293                                                       00023035Macintosh HD                   B746699A:"/>
          <p:cNvPicPr>
            <a:picLocks noChangeAspect="1" noChangeArrowheads="1"/>
          </p:cNvPicPr>
          <p:nvPr/>
        </p:nvPicPr>
        <p:blipFill>
          <a:blip r:embed="rId10"/>
          <a:srcRect/>
          <a:stretch>
            <a:fillRect/>
          </a:stretch>
        </p:blipFill>
        <p:spPr bwMode="auto">
          <a:xfrm>
            <a:off x="3733800" y="4114800"/>
            <a:ext cx="1411288" cy="1411288"/>
          </a:xfrm>
          <a:prstGeom prst="rect">
            <a:avLst/>
          </a:prstGeom>
          <a:noFill/>
        </p:spPr>
      </p:pic>
      <p:pic>
        <p:nvPicPr>
          <p:cNvPr id="70667" name="Picture 11" descr=" 395429736                                                      00023035Macintosh HD                   B746699A:"/>
          <p:cNvPicPr>
            <a:picLocks noChangeAspect="1" noChangeArrowheads="1"/>
          </p:cNvPicPr>
          <p:nvPr/>
        </p:nvPicPr>
        <p:blipFill>
          <a:blip r:embed="rId11"/>
          <a:srcRect/>
          <a:stretch>
            <a:fillRect/>
          </a:stretch>
        </p:blipFill>
        <p:spPr bwMode="auto">
          <a:xfrm>
            <a:off x="1143000" y="381000"/>
            <a:ext cx="1905000" cy="1905000"/>
          </a:xfrm>
          <a:prstGeom prst="rect">
            <a:avLst/>
          </a:prstGeom>
          <a:noFill/>
        </p:spPr>
      </p:pic>
      <p:pic>
        <p:nvPicPr>
          <p:cNvPr id="70668" name="Picture 12" descr=" 225562326                                                      00023035Macintosh HD                   B746699A:"/>
          <p:cNvPicPr>
            <a:picLocks noChangeAspect="1" noChangeArrowheads="1"/>
          </p:cNvPicPr>
          <p:nvPr/>
        </p:nvPicPr>
        <p:blipFill>
          <a:blip r:embed="rId12"/>
          <a:srcRect/>
          <a:stretch>
            <a:fillRect/>
          </a:stretch>
        </p:blipFill>
        <p:spPr bwMode="auto">
          <a:xfrm>
            <a:off x="4114800" y="0"/>
            <a:ext cx="2133600" cy="1087438"/>
          </a:xfrm>
          <a:prstGeom prst="rect">
            <a:avLst/>
          </a:prstGeom>
          <a:noFill/>
        </p:spPr>
      </p:pic>
      <p:pic>
        <p:nvPicPr>
          <p:cNvPr id="70669" name="Picture 13" descr="89819520                                                       00023035Macintosh HD                   B746699A:"/>
          <p:cNvPicPr>
            <a:picLocks noChangeAspect="1" noChangeArrowheads="1"/>
          </p:cNvPicPr>
          <p:nvPr/>
        </p:nvPicPr>
        <p:blipFill>
          <a:blip r:embed="rId13"/>
          <a:srcRect/>
          <a:stretch>
            <a:fillRect/>
          </a:stretch>
        </p:blipFill>
        <p:spPr bwMode="auto">
          <a:xfrm>
            <a:off x="6477000" y="1676400"/>
            <a:ext cx="2020888" cy="2020888"/>
          </a:xfrm>
          <a:prstGeom prst="rect">
            <a:avLst/>
          </a:prstGeom>
          <a:noFill/>
        </p:spPr>
      </p:pic>
    </p:spTree>
  </p:cSld>
  <p:clrMapOvr>
    <a:masterClrMapping/>
  </p:clrMapOvr>
  <p:transition advTm="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00" name="Picture 5" descr="adbusters1.jpg                                                 000E5FF6iElm10                         C653E075:"/>
          <p:cNvPicPr>
            <a:picLocks noChangeAspect="1" noChangeArrowheads="1"/>
          </p:cNvPicPr>
          <p:nvPr/>
        </p:nvPicPr>
        <p:blipFill>
          <a:blip r:embed="rId2"/>
          <a:srcRect/>
          <a:stretch>
            <a:fillRect/>
          </a:stretch>
        </p:blipFill>
        <p:spPr bwMode="auto">
          <a:xfrm>
            <a:off x="149045" y="533400"/>
            <a:ext cx="8613955" cy="6114370"/>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006019684X"/>
          <p:cNvPicPr>
            <a:picLocks noChangeAspect="1" noChangeArrowheads="1"/>
          </p:cNvPicPr>
          <p:nvPr/>
        </p:nvPicPr>
        <p:blipFill>
          <a:blip r:embed="rId2"/>
          <a:srcRect/>
          <a:stretch>
            <a:fillRect/>
          </a:stretch>
        </p:blipFill>
        <p:spPr bwMode="auto">
          <a:xfrm>
            <a:off x="0" y="152400"/>
            <a:ext cx="2314575" cy="2947988"/>
          </a:xfrm>
          <a:prstGeom prst="rect">
            <a:avLst/>
          </a:prstGeom>
          <a:noFill/>
          <a:ln w="9525">
            <a:noFill/>
            <a:miter lim="800000"/>
            <a:headEnd/>
            <a:tailEnd/>
          </a:ln>
        </p:spPr>
      </p:pic>
      <p:sp>
        <p:nvSpPr>
          <p:cNvPr id="41987" name="Text Box 5"/>
          <p:cNvSpPr txBox="1">
            <a:spLocks noChangeArrowheads="1"/>
          </p:cNvSpPr>
          <p:nvPr/>
        </p:nvSpPr>
        <p:spPr bwMode="auto">
          <a:xfrm>
            <a:off x="2362200" y="609600"/>
            <a:ext cx="3749675" cy="822325"/>
          </a:xfrm>
          <a:prstGeom prst="rect">
            <a:avLst/>
          </a:prstGeom>
          <a:noFill/>
          <a:ln w="9525">
            <a:noFill/>
            <a:miter lim="800000"/>
            <a:headEnd/>
            <a:tailEnd/>
          </a:ln>
        </p:spPr>
        <p:txBody>
          <a:bodyPr>
            <a:prstTxWarp prst="textNoShape">
              <a:avLst/>
            </a:prstTxWarp>
            <a:spAutoFit/>
          </a:bodyPr>
          <a:lstStyle/>
          <a:p>
            <a:r>
              <a:rPr lang="en-US"/>
              <a:t>Myths about the American Dream &amp; “The Goodlife”</a:t>
            </a:r>
          </a:p>
        </p:txBody>
      </p:sp>
      <p:pic>
        <p:nvPicPr>
          <p:cNvPr id="41988" name="Picture 6" descr="DSCN0927.JPG                                                   0004DB39Macintosh HD                   B746699A:"/>
          <p:cNvPicPr>
            <a:picLocks noChangeAspect="1" noChangeArrowheads="1"/>
          </p:cNvPicPr>
          <p:nvPr/>
        </p:nvPicPr>
        <p:blipFill>
          <a:blip r:embed="rId3"/>
          <a:srcRect/>
          <a:stretch>
            <a:fillRect/>
          </a:stretch>
        </p:blipFill>
        <p:spPr bwMode="auto">
          <a:xfrm>
            <a:off x="3429000" y="3505200"/>
            <a:ext cx="3505200" cy="3079750"/>
          </a:xfrm>
          <a:prstGeom prst="rect">
            <a:avLst/>
          </a:prstGeom>
          <a:noFill/>
          <a:ln w="9525">
            <a:noFill/>
            <a:miter lim="800000"/>
            <a:headEnd/>
            <a:tailEnd/>
          </a:ln>
        </p:spPr>
      </p:pic>
      <p:pic>
        <p:nvPicPr>
          <p:cNvPr id="41989" name="Picture 8" descr="DSCN0930.JPG                                                   0004DB39Macintosh HD                   B746699A:"/>
          <p:cNvPicPr>
            <a:picLocks noChangeAspect="1" noChangeArrowheads="1"/>
          </p:cNvPicPr>
          <p:nvPr/>
        </p:nvPicPr>
        <p:blipFill>
          <a:blip r:embed="rId4"/>
          <a:srcRect/>
          <a:stretch>
            <a:fillRect/>
          </a:stretch>
        </p:blipFill>
        <p:spPr bwMode="auto">
          <a:xfrm>
            <a:off x="228600" y="3276600"/>
            <a:ext cx="2051050" cy="2743200"/>
          </a:xfrm>
          <a:prstGeom prst="rect">
            <a:avLst/>
          </a:prstGeom>
          <a:noFill/>
          <a:ln w="9525">
            <a:noFill/>
            <a:miter lim="800000"/>
            <a:headEnd/>
            <a:tailEnd/>
          </a:ln>
        </p:spPr>
      </p:pic>
      <p:pic>
        <p:nvPicPr>
          <p:cNvPr id="41990" name="Picture 10" descr="DSCN0929.JPG                                                   0004DB39Macintosh HD                   B746699A:"/>
          <p:cNvPicPr>
            <a:picLocks noChangeAspect="1" noChangeArrowheads="1"/>
          </p:cNvPicPr>
          <p:nvPr/>
        </p:nvPicPr>
        <p:blipFill>
          <a:blip r:embed="rId5"/>
          <a:srcRect/>
          <a:stretch>
            <a:fillRect/>
          </a:stretch>
        </p:blipFill>
        <p:spPr bwMode="auto">
          <a:xfrm>
            <a:off x="5715000" y="304800"/>
            <a:ext cx="3429000" cy="2571750"/>
          </a:xfrm>
          <a:prstGeom prst="rect">
            <a:avLst/>
          </a:prstGeom>
          <a:noFill/>
          <a:ln w="9525">
            <a:noFill/>
            <a:miter lim="800000"/>
            <a:headEnd/>
            <a:tailEnd/>
          </a:ln>
        </p:spPr>
      </p:pic>
      <p:pic>
        <p:nvPicPr>
          <p:cNvPr id="41991" name="Picture 11" descr="DSCN0932.JPG                                                   0004DB39Macintosh HD                   B746699A:"/>
          <p:cNvPicPr>
            <a:picLocks noChangeAspect="1" noChangeArrowheads="1"/>
          </p:cNvPicPr>
          <p:nvPr/>
        </p:nvPicPr>
        <p:blipFill>
          <a:blip r:embed="rId6"/>
          <a:srcRect/>
          <a:stretch>
            <a:fillRect/>
          </a:stretch>
        </p:blipFill>
        <p:spPr bwMode="auto">
          <a:xfrm>
            <a:off x="5715000" y="4267200"/>
            <a:ext cx="1181100" cy="2362200"/>
          </a:xfrm>
          <a:prstGeom prst="rect">
            <a:avLst/>
          </a:prstGeom>
          <a:noFill/>
          <a:ln w="9525">
            <a:noFill/>
            <a:miter lim="800000"/>
            <a:headEnd/>
            <a:tailEnd/>
          </a:ln>
        </p:spPr>
      </p:pic>
      <p:pic>
        <p:nvPicPr>
          <p:cNvPr id="41992" name="Picture 12" descr="suv_ownershipteaser.gif                                        0001303EGracilis                       B42D0945:"/>
          <p:cNvPicPr>
            <a:picLocks noChangeAspect="1" noChangeArrowheads="1"/>
          </p:cNvPicPr>
          <p:nvPr/>
        </p:nvPicPr>
        <p:blipFill>
          <a:blip r:embed="rId7"/>
          <a:srcRect/>
          <a:stretch>
            <a:fillRect/>
          </a:stretch>
        </p:blipFill>
        <p:spPr bwMode="black">
          <a:xfrm>
            <a:off x="2438400" y="1524000"/>
            <a:ext cx="2590800" cy="1093788"/>
          </a:xfrm>
          <a:prstGeom prst="rect">
            <a:avLst/>
          </a:prstGeom>
          <a:noFill/>
          <a:ln w="9525">
            <a:noFill/>
            <a:miter lim="800000"/>
            <a:headEnd/>
            <a:tailEnd/>
          </a:ln>
        </p:spPr>
      </p:pic>
      <p:pic>
        <p:nvPicPr>
          <p:cNvPr id="41993" name="Picture 13" descr="hotelbelair_right"/>
          <p:cNvPicPr>
            <a:picLocks noChangeAspect="1" noChangeArrowheads="1"/>
          </p:cNvPicPr>
          <p:nvPr/>
        </p:nvPicPr>
        <p:blipFill>
          <a:blip r:embed="rId8"/>
          <a:srcRect/>
          <a:stretch>
            <a:fillRect/>
          </a:stretch>
        </p:blipFill>
        <p:spPr bwMode="auto">
          <a:xfrm>
            <a:off x="5943600" y="2743200"/>
            <a:ext cx="1685925" cy="1990725"/>
          </a:xfrm>
          <a:prstGeom prst="rect">
            <a:avLst/>
          </a:prstGeom>
          <a:noFill/>
          <a:ln w="9525">
            <a:noFill/>
            <a:miter lim="800000"/>
            <a:headEnd/>
            <a:tailEnd/>
          </a:ln>
        </p:spPr>
      </p:pic>
      <p:pic>
        <p:nvPicPr>
          <p:cNvPr id="41994" name="Picture 16" descr="images 9                                                       00023035Macintosh HD                   B746699A:"/>
          <p:cNvPicPr>
            <a:picLocks noChangeAspect="1" noChangeArrowheads="1"/>
          </p:cNvPicPr>
          <p:nvPr/>
        </p:nvPicPr>
        <p:blipFill>
          <a:blip r:embed="rId9">
            <a:lum bright="16000" contrast="26000"/>
          </a:blip>
          <a:srcRect/>
          <a:stretch>
            <a:fillRect/>
          </a:stretch>
        </p:blipFill>
        <p:spPr bwMode="auto">
          <a:xfrm>
            <a:off x="3352800" y="2819400"/>
            <a:ext cx="2463800" cy="1601788"/>
          </a:xfrm>
          <a:prstGeom prst="rect">
            <a:avLst/>
          </a:prstGeom>
          <a:noFill/>
          <a:ln w="9525">
            <a:noFill/>
            <a:miter lim="800000"/>
            <a:headEnd/>
            <a:tailEnd/>
          </a:ln>
        </p:spPr>
      </p:pic>
      <p:pic>
        <p:nvPicPr>
          <p:cNvPr id="41995" name="Picture 17" descr="Cindy Sherman.jpg                                              00037F56Macintosh HD                   C1A305F1:"/>
          <p:cNvPicPr>
            <a:picLocks noChangeAspect="1" noChangeArrowheads="1"/>
          </p:cNvPicPr>
          <p:nvPr/>
        </p:nvPicPr>
        <p:blipFill>
          <a:blip r:embed="rId10"/>
          <a:srcRect/>
          <a:stretch>
            <a:fillRect/>
          </a:stretch>
        </p:blipFill>
        <p:spPr bwMode="auto">
          <a:xfrm>
            <a:off x="6767513" y="3429000"/>
            <a:ext cx="2376487" cy="2971800"/>
          </a:xfrm>
          <a:prstGeom prst="rect">
            <a:avLst/>
          </a:prstGeom>
          <a:noFill/>
          <a:ln w="9525">
            <a:noFill/>
            <a:miter lim="800000"/>
            <a:headEnd/>
            <a:tailEnd/>
          </a:ln>
        </p:spPr>
      </p:pic>
      <p:pic>
        <p:nvPicPr>
          <p:cNvPr id="41996" name="Picture 18" descr="mercedes-benz"/>
          <p:cNvPicPr>
            <a:picLocks noChangeAspect="1" noChangeArrowheads="1"/>
          </p:cNvPicPr>
          <p:nvPr/>
        </p:nvPicPr>
        <p:blipFill>
          <a:blip r:embed="rId11"/>
          <a:srcRect/>
          <a:stretch>
            <a:fillRect/>
          </a:stretch>
        </p:blipFill>
        <p:spPr bwMode="auto">
          <a:xfrm>
            <a:off x="228600" y="4724400"/>
            <a:ext cx="1905000" cy="1952625"/>
          </a:xfrm>
          <a:prstGeom prst="rect">
            <a:avLst/>
          </a:prstGeom>
          <a:noFill/>
          <a:ln w="9525">
            <a:noFill/>
            <a:miter lim="800000"/>
            <a:headEnd/>
            <a:tailEnd/>
          </a:ln>
        </p:spPr>
      </p:pic>
      <p:pic>
        <p:nvPicPr>
          <p:cNvPr id="41997" name="Picture 19" descr="rolex_1a"/>
          <p:cNvPicPr>
            <a:picLocks noChangeAspect="1" noChangeArrowheads="1"/>
          </p:cNvPicPr>
          <p:nvPr/>
        </p:nvPicPr>
        <p:blipFill>
          <a:blip r:embed="rId12"/>
          <a:srcRect/>
          <a:stretch>
            <a:fillRect/>
          </a:stretch>
        </p:blipFill>
        <p:spPr bwMode="auto">
          <a:xfrm>
            <a:off x="1905000" y="4191000"/>
            <a:ext cx="1905000" cy="1730375"/>
          </a:xfrm>
          <a:prstGeom prst="rect">
            <a:avLst/>
          </a:prstGeom>
          <a:noFill/>
          <a:ln w="9525">
            <a:noFill/>
            <a:miter lim="800000"/>
            <a:headEnd/>
            <a:tailEnd/>
          </a:ln>
        </p:spPr>
      </p:pic>
    </p:spTree>
  </p:cSld>
  <p:clrMapOvr>
    <a:masterClrMapping/>
  </p:clrMapOvr>
  <p:transition advTm="5000">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
    <a:dk1>
      <a:srgbClr val="006699"/>
    </a:dk1>
    <a:lt1>
      <a:srgbClr val="FFFFFF"/>
    </a:lt1>
    <a:dk2>
      <a:srgbClr val="006666"/>
    </a:dk2>
    <a:lt2>
      <a:srgbClr val="CCECFF"/>
    </a:lt2>
    <a:accent1>
      <a:srgbClr val="2A3B54"/>
    </a:accent1>
    <a:accent2>
      <a:srgbClr val="017A83"/>
    </a:accent2>
    <a:accent3>
      <a:srgbClr val="AAB8B8"/>
    </a:accent3>
    <a:accent4>
      <a:srgbClr val="DADADA"/>
    </a:accent4>
    <a:accent5>
      <a:srgbClr val="ACAFB3"/>
    </a:accent5>
    <a:accent6>
      <a:srgbClr val="016E76"/>
    </a:accent6>
    <a:hlink>
      <a:srgbClr val="00CCFF"/>
    </a:hlink>
    <a:folHlink>
      <a:srgbClr val="99FF99"/>
    </a:folHlink>
  </a:clrScheme>
</a:themeOverride>
</file>

<file path=ppt/theme/themeOverride3.xml><?xml version="1.0" encoding="utf-8"?>
<a:themeOverride xmlns:a="http://schemas.openxmlformats.org/drawingml/2006/main">
  <a:clrScheme name="">
    <a:dk1>
      <a:srgbClr val="5C1F00"/>
    </a:dk1>
    <a:lt1>
      <a:srgbClr val="FFFFFF"/>
    </a:lt1>
    <a:dk2>
      <a:srgbClr val="F9C400"/>
    </a:dk2>
    <a:lt2>
      <a:srgbClr val="DFD293"/>
    </a:lt2>
    <a:accent1>
      <a:srgbClr val="713E39"/>
    </a:accent1>
    <a:accent2>
      <a:srgbClr val="BE7960"/>
    </a:accent2>
    <a:accent3>
      <a:srgbClr val="FBDEAA"/>
    </a:accent3>
    <a:accent4>
      <a:srgbClr val="DADADA"/>
    </a:accent4>
    <a:accent5>
      <a:srgbClr val="BBAFAE"/>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
    <a:dk1>
      <a:srgbClr val="006031"/>
    </a:dk1>
    <a:lt1>
      <a:srgbClr val="FFFFFF"/>
    </a:lt1>
    <a:dk2>
      <a:srgbClr val="00C091"/>
    </a:dk2>
    <a:lt2>
      <a:srgbClr val="FEEC94"/>
    </a:lt2>
    <a:accent1>
      <a:srgbClr val="720000"/>
    </a:accent1>
    <a:accent2>
      <a:srgbClr val="B76A03"/>
    </a:accent2>
    <a:accent3>
      <a:srgbClr val="AADCC7"/>
    </a:accent3>
    <a:accent4>
      <a:srgbClr val="DADADA"/>
    </a:accent4>
    <a:accent5>
      <a:srgbClr val="BCAAAA"/>
    </a:accent5>
    <a:accent6>
      <a:srgbClr val="A65F02"/>
    </a:accent6>
    <a:hlink>
      <a:srgbClr val="FFFF00"/>
    </a:hlink>
    <a:folHlink>
      <a:srgbClr val="FFFF99"/>
    </a:folHlink>
  </a:clrScheme>
</a:themeOverride>
</file>

<file path=docProps/app.xml><?xml version="1.0" encoding="utf-8"?>
<Properties xmlns="http://schemas.openxmlformats.org/officeDocument/2006/extended-properties" xmlns:vt="http://schemas.openxmlformats.org/officeDocument/2006/docPropsVTypes">
  <TotalTime>32</TotalTime>
  <Words>1247</Words>
  <Application>Microsoft Macintosh PowerPoint</Application>
  <PresentationFormat>On-screen Show (4:3)</PresentationFormat>
  <Paragraphs>151</Paragraphs>
  <Slides>67</Slides>
  <Notes>8</Notes>
  <HiddenSlides>0</HiddenSlides>
  <MMClips>0</MMClips>
  <ScaleCrop>false</ScaleCrop>
  <HeadingPairs>
    <vt:vector size="4" baseType="variant">
      <vt:variant>
        <vt:lpstr>Design Template</vt:lpstr>
      </vt:variant>
      <vt:variant>
        <vt:i4>1</vt:i4>
      </vt:variant>
      <vt:variant>
        <vt:lpstr>Slide Titles</vt:lpstr>
      </vt:variant>
      <vt:variant>
        <vt:i4>67</vt:i4>
      </vt:variant>
    </vt:vector>
  </HeadingPairs>
  <TitlesOfParts>
    <vt:vector size="68" baseType="lpstr">
      <vt:lpstr>Office Theme</vt:lpstr>
      <vt:lpstr>Visual Culture</vt:lpstr>
      <vt:lpstr>Slide 2</vt:lpstr>
      <vt:lpstr>Slide 3</vt:lpstr>
      <vt:lpstr>Slide 4</vt:lpstr>
      <vt:lpstr>.           </vt:lpstr>
      <vt:lpstr>TV, Media &amp; Cultural Production</vt:lpstr>
      <vt:lpstr> “Popular culture  dominates the  aestheticization       of everyday life.”                           Featherstone, M.(1991). Consumer                            culture and postmodernism </vt:lpstr>
      <vt:lpstr>Slide 8</vt:lpstr>
      <vt:lpstr>Slide 9</vt:lpstr>
      <vt:lpstr>Slide 10</vt:lpstr>
      <vt:lpstr>Media Teaches about what is “Cool” &amp; socially acceptable</vt:lpstr>
      <vt:lpstr>Brand Identities</vt:lpstr>
      <vt:lpstr>Slide 13</vt:lpstr>
      <vt:lpstr>Slide 14</vt:lpstr>
      <vt:lpstr>Slide 15</vt:lpstr>
      <vt:lpstr>Slide 16</vt:lpstr>
      <vt:lpstr>Slide 17</vt:lpstr>
      <vt:lpstr>Slide 18</vt:lpstr>
      <vt:lpstr>Slide 19</vt:lpstr>
      <vt:lpstr>Slide 20</vt:lpstr>
      <vt:lpstr>Slide 21</vt:lpstr>
      <vt:lpstr>Slide 22</vt:lpstr>
      <vt:lpstr>What do you see?</vt:lpstr>
      <vt:lpstr>Myths about what is means to be a girl or a boy</vt:lpstr>
      <vt:lpstr>Slide 25</vt:lpstr>
      <vt:lpstr>Slide 26</vt:lpstr>
      <vt:lpstr>Slide 27</vt:lpstr>
      <vt:lpstr>Slide 28</vt:lpstr>
      <vt:lpstr>Slide 29</vt:lpstr>
      <vt:lpstr>Slide 30</vt:lpstr>
      <vt:lpstr>Myths about Gender Roles</vt:lpstr>
      <vt:lpstr>Slide 32</vt:lpstr>
      <vt:lpstr>Slide 33</vt:lpstr>
      <vt:lpstr>Slide 34</vt:lpstr>
      <vt:lpstr>Slide 35</vt:lpstr>
      <vt:lpstr>Slide 36</vt:lpstr>
      <vt:lpstr>Slide 37</vt:lpstr>
      <vt:lpstr>Slide 38</vt:lpstr>
      <vt:lpstr>Slide 39</vt:lpstr>
      <vt:lpstr>Slide 40</vt:lpstr>
      <vt:lpstr>Slide 41</vt:lpstr>
      <vt:lpstr>Myths about Love &amp; Romance</vt:lpstr>
      <vt:lpstr>Slide 43</vt:lpstr>
      <vt:lpstr>Slide 44</vt:lpstr>
      <vt:lpstr>Slide 45</vt:lpstr>
      <vt:lpstr>Slide 46</vt:lpstr>
      <vt:lpstr>Aunt Jemima, 1889 </vt:lpstr>
      <vt:lpstr>Slide 48</vt:lpstr>
      <vt:lpstr>Slide 49</vt:lpstr>
      <vt:lpstr>Slide 50</vt:lpstr>
      <vt:lpstr>Slide 51</vt:lpstr>
      <vt:lpstr>Slide 52</vt:lpstr>
      <vt:lpstr>Slide 53</vt:lpstr>
      <vt:lpstr>Slide 54</vt:lpstr>
      <vt:lpstr>Slide 55</vt:lpstr>
      <vt:lpstr>Visual Literacy: 3 modes of reading</vt:lpstr>
      <vt:lpstr>Slide 57</vt:lpstr>
      <vt:lpstr>Decoding A Magazine Cover</vt:lpstr>
      <vt:lpstr>Lesson Idea: Create Own Magazine Cover</vt:lpstr>
      <vt:lpstr>Decode an Print Advertisement</vt:lpstr>
      <vt:lpstr>Marketing Minds: Branding  a Towel to sell.</vt:lpstr>
      <vt:lpstr>Slide 62</vt:lpstr>
      <vt:lpstr>Slide 63</vt:lpstr>
      <vt:lpstr>Ad Busting (Adbusters.org)  Juxtapose images to show a “myth” or unspoken truth  </vt:lpstr>
      <vt:lpstr>Slide 65</vt:lpstr>
      <vt:lpstr>Create An Ad Buster</vt:lpstr>
      <vt:lpstr>Slide 67</vt:lpstr>
    </vt:vector>
  </TitlesOfParts>
  <Company>Salem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ssc 61619</dc:creator>
  <cp:lastModifiedBy>Rebecca Plummer Rohloff</cp:lastModifiedBy>
  <cp:revision>4</cp:revision>
  <dcterms:created xsi:type="dcterms:W3CDTF">2012-03-09T12:58:11Z</dcterms:created>
  <dcterms:modified xsi:type="dcterms:W3CDTF">2012-03-09T13:12:58Z</dcterms:modified>
</cp:coreProperties>
</file>